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29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8"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B9D4D3-84C6-49B7-B43C-D5FA434AD2D7}" type="datetimeFigureOut">
              <a:rPr lang="en-IN" smtClean="0"/>
              <a:t>24-04-2023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0FC54E-D985-4284-959A-78096C6CBFBA}" type="slidenum">
              <a:rPr lang="en-IN" smtClean="0"/>
              <a:t>‹#›</a:t>
            </a:fld>
            <a:endParaRPr lang="en-IN"/>
          </a:p>
        </p:txBody>
      </p:sp>
    </p:spTree>
    <p:extLst>
      <p:ext uri="{BB962C8B-B14F-4D97-AF65-F5344CB8AC3E}">
        <p14:creationId xmlns:p14="http://schemas.microsoft.com/office/powerpoint/2010/main" val="3761288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D3AF9-A6B5-4DDC-8ADD-27CBB79E6813}" type="datetimeFigureOut">
              <a:rPr lang="en-IN" smtClean="0"/>
              <a:t>24-04-2023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C91B3-E2CF-4146-A77D-270CD612240F}" type="slidenum">
              <a:rPr lang="en-IN" smtClean="0"/>
              <a:t>‹#›</a:t>
            </a:fld>
            <a:endParaRPr lang="en-IN"/>
          </a:p>
        </p:txBody>
      </p:sp>
    </p:spTree>
    <p:extLst>
      <p:ext uri="{BB962C8B-B14F-4D97-AF65-F5344CB8AC3E}">
        <p14:creationId xmlns:p14="http://schemas.microsoft.com/office/powerpoint/2010/main" val="194090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7C91B3-E2CF-4146-A77D-270CD612240F}" type="slidenum">
              <a:rPr lang="en-IN" smtClean="0"/>
              <a:t>9</a:t>
            </a:fld>
            <a:endParaRPr lang="en-IN"/>
          </a:p>
        </p:txBody>
      </p:sp>
    </p:spTree>
    <p:extLst>
      <p:ext uri="{BB962C8B-B14F-4D97-AF65-F5344CB8AC3E}">
        <p14:creationId xmlns:p14="http://schemas.microsoft.com/office/powerpoint/2010/main" val="1381431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97C91B3-E2CF-4146-A77D-270CD612240F}" type="slidenum">
              <a:rPr lang="en-IN" smtClean="0"/>
              <a:t>19</a:t>
            </a:fld>
            <a:endParaRPr lang="en-IN"/>
          </a:p>
        </p:txBody>
      </p:sp>
    </p:spTree>
    <p:extLst>
      <p:ext uri="{BB962C8B-B14F-4D97-AF65-F5344CB8AC3E}">
        <p14:creationId xmlns:p14="http://schemas.microsoft.com/office/powerpoint/2010/main" val="6567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97C91B3-E2CF-4146-A77D-270CD612240F}" type="slidenum">
              <a:rPr lang="en-IN" smtClean="0"/>
              <a:t>22</a:t>
            </a:fld>
            <a:endParaRPr lang="en-IN"/>
          </a:p>
        </p:txBody>
      </p:sp>
    </p:spTree>
    <p:extLst>
      <p:ext uri="{BB962C8B-B14F-4D97-AF65-F5344CB8AC3E}">
        <p14:creationId xmlns:p14="http://schemas.microsoft.com/office/powerpoint/2010/main" val="146933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C2A2077-E1C8-41E3-98DB-88541FD40B00}" type="datetime1">
              <a:rPr lang="en-IN" smtClean="0"/>
              <a:t>24-04-2023</a:t>
            </a:fld>
            <a:endParaRPr lang="en-IN"/>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259218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33D724-AE1A-44A2-A2A1-D060FB0B24E5}" type="datetime1">
              <a:rPr lang="en-IN" smtClean="0"/>
              <a:t>24-04-2023</a:t>
            </a:fld>
            <a:endParaRPr lang="en-IN"/>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148518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AAA1C9-F32D-4AB6-8543-6E8B7A9A6693}" type="datetime1">
              <a:rPr lang="en-IN" smtClean="0"/>
              <a:t>24-04-2023</a:t>
            </a:fld>
            <a:endParaRPr lang="en-IN"/>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288309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329722-C7C2-4D55-9E6A-C188F87A0810}" type="datetime1">
              <a:rPr lang="en-IN" smtClean="0"/>
              <a:t>24-04-2023</a:t>
            </a:fld>
            <a:endParaRPr lang="en-IN"/>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52166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CD7E8-F4C9-463E-8850-9976F48BCCEF}" type="datetime1">
              <a:rPr lang="en-IN" smtClean="0"/>
              <a:t>24-04-2023</a:t>
            </a:fld>
            <a:endParaRPr lang="en-IN"/>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263210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856CA73-DAD1-4264-8D78-8E0BE34A4E72}" type="datetime1">
              <a:rPr lang="en-IN" smtClean="0"/>
              <a:t>24-04-2023</a:t>
            </a:fld>
            <a:endParaRPr lang="en-IN"/>
          </a:p>
        </p:txBody>
      </p:sp>
      <p:sp>
        <p:nvSpPr>
          <p:cNvPr id="6" name="Footer Placeholder 5"/>
          <p:cNvSpPr>
            <a:spLocks noGrp="1"/>
          </p:cNvSpPr>
          <p:nvPr>
            <p:ph type="ftr" sz="quarter" idx="11"/>
          </p:nvPr>
        </p:nvSpPr>
        <p:spPr/>
        <p:txBody>
          <a:bodyPr/>
          <a:lstStyle/>
          <a:p>
            <a:r>
              <a:rPr lang="en-IN" smtClean="0"/>
              <a:t>Dr. S. Chattopadhyay</a:t>
            </a:r>
            <a:endParaRPr lang="en-IN"/>
          </a:p>
        </p:txBody>
      </p:sp>
      <p:sp>
        <p:nvSpPr>
          <p:cNvPr id="7" name="Slide Number Placeholder 6"/>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386306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518F90-F9E4-4864-819B-7EE3C4DF3514}" type="datetime1">
              <a:rPr lang="en-IN" smtClean="0"/>
              <a:t>24-04-2023</a:t>
            </a:fld>
            <a:endParaRPr lang="en-IN"/>
          </a:p>
        </p:txBody>
      </p:sp>
      <p:sp>
        <p:nvSpPr>
          <p:cNvPr id="8" name="Footer Placeholder 7"/>
          <p:cNvSpPr>
            <a:spLocks noGrp="1"/>
          </p:cNvSpPr>
          <p:nvPr>
            <p:ph type="ftr" sz="quarter" idx="11"/>
          </p:nvPr>
        </p:nvSpPr>
        <p:spPr/>
        <p:txBody>
          <a:bodyPr/>
          <a:lstStyle/>
          <a:p>
            <a:r>
              <a:rPr lang="en-IN" smtClean="0"/>
              <a:t>Dr. S. Chattopadhyay</a:t>
            </a:r>
            <a:endParaRPr lang="en-IN"/>
          </a:p>
        </p:txBody>
      </p:sp>
      <p:sp>
        <p:nvSpPr>
          <p:cNvPr id="9" name="Slide Number Placeholder 8"/>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311270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1C65D8C-1CBD-4CBE-A35B-F08B9F4A4271}" type="datetime1">
              <a:rPr lang="en-IN" smtClean="0"/>
              <a:t>24-04-2023</a:t>
            </a:fld>
            <a:endParaRPr lang="en-IN"/>
          </a:p>
        </p:txBody>
      </p:sp>
      <p:sp>
        <p:nvSpPr>
          <p:cNvPr id="4" name="Footer Placeholder 3"/>
          <p:cNvSpPr>
            <a:spLocks noGrp="1"/>
          </p:cNvSpPr>
          <p:nvPr>
            <p:ph type="ftr" sz="quarter" idx="11"/>
          </p:nvPr>
        </p:nvSpPr>
        <p:spPr/>
        <p:txBody>
          <a:bodyPr/>
          <a:lstStyle/>
          <a:p>
            <a:r>
              <a:rPr lang="en-IN" smtClean="0"/>
              <a:t>Dr. S. Chattopadhyay</a:t>
            </a:r>
            <a:endParaRPr lang="en-IN"/>
          </a:p>
        </p:txBody>
      </p:sp>
      <p:sp>
        <p:nvSpPr>
          <p:cNvPr id="5" name="Slide Number Placeholder 4"/>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97761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F9160-3E36-4C93-8192-C7553AA66A53}" type="datetime1">
              <a:rPr lang="en-IN" smtClean="0"/>
              <a:t>24-04-2023</a:t>
            </a:fld>
            <a:endParaRPr lang="en-IN"/>
          </a:p>
        </p:txBody>
      </p:sp>
      <p:sp>
        <p:nvSpPr>
          <p:cNvPr id="3" name="Footer Placeholder 2"/>
          <p:cNvSpPr>
            <a:spLocks noGrp="1"/>
          </p:cNvSpPr>
          <p:nvPr>
            <p:ph type="ftr" sz="quarter" idx="11"/>
          </p:nvPr>
        </p:nvSpPr>
        <p:spPr/>
        <p:txBody>
          <a:bodyPr/>
          <a:lstStyle/>
          <a:p>
            <a:r>
              <a:rPr lang="en-IN" smtClean="0"/>
              <a:t>Dr. S. Chattopadhyay</a:t>
            </a:r>
            <a:endParaRPr lang="en-IN"/>
          </a:p>
        </p:txBody>
      </p:sp>
      <p:sp>
        <p:nvSpPr>
          <p:cNvPr id="4" name="Slide Number Placeholder 3"/>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257324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DC36F-3164-4424-9F9F-4EC119EA3ECB}" type="datetime1">
              <a:rPr lang="en-IN" smtClean="0"/>
              <a:t>24-04-2023</a:t>
            </a:fld>
            <a:endParaRPr lang="en-IN"/>
          </a:p>
        </p:txBody>
      </p:sp>
      <p:sp>
        <p:nvSpPr>
          <p:cNvPr id="6" name="Footer Placeholder 5"/>
          <p:cNvSpPr>
            <a:spLocks noGrp="1"/>
          </p:cNvSpPr>
          <p:nvPr>
            <p:ph type="ftr" sz="quarter" idx="11"/>
          </p:nvPr>
        </p:nvSpPr>
        <p:spPr/>
        <p:txBody>
          <a:bodyPr/>
          <a:lstStyle/>
          <a:p>
            <a:r>
              <a:rPr lang="en-IN" smtClean="0"/>
              <a:t>Dr. S. Chattopadhyay</a:t>
            </a:r>
            <a:endParaRPr lang="en-IN"/>
          </a:p>
        </p:txBody>
      </p:sp>
      <p:sp>
        <p:nvSpPr>
          <p:cNvPr id="7" name="Slide Number Placeholder 6"/>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107960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74915-5ECE-449D-B989-9A0A167FA213}" type="datetime1">
              <a:rPr lang="en-IN" smtClean="0"/>
              <a:t>24-04-2023</a:t>
            </a:fld>
            <a:endParaRPr lang="en-IN"/>
          </a:p>
        </p:txBody>
      </p:sp>
      <p:sp>
        <p:nvSpPr>
          <p:cNvPr id="6" name="Footer Placeholder 5"/>
          <p:cNvSpPr>
            <a:spLocks noGrp="1"/>
          </p:cNvSpPr>
          <p:nvPr>
            <p:ph type="ftr" sz="quarter" idx="11"/>
          </p:nvPr>
        </p:nvSpPr>
        <p:spPr/>
        <p:txBody>
          <a:bodyPr/>
          <a:lstStyle/>
          <a:p>
            <a:r>
              <a:rPr lang="en-IN" smtClean="0"/>
              <a:t>Dr. S. Chattopadhyay</a:t>
            </a:r>
            <a:endParaRPr lang="en-IN"/>
          </a:p>
        </p:txBody>
      </p:sp>
      <p:sp>
        <p:nvSpPr>
          <p:cNvPr id="7" name="Slide Number Placeholder 6"/>
          <p:cNvSpPr>
            <a:spLocks noGrp="1"/>
          </p:cNvSpPr>
          <p:nvPr>
            <p:ph type="sldNum" sz="quarter" idx="12"/>
          </p:nvPr>
        </p:nvSpPr>
        <p:spPr/>
        <p:txBody>
          <a:bodyPr/>
          <a:lstStyle/>
          <a:p>
            <a:fld id="{1B5DA7C4-0D5C-422D-907A-D77AED73A7AA}" type="slidenum">
              <a:rPr lang="en-IN" smtClean="0"/>
              <a:t>‹#›</a:t>
            </a:fld>
            <a:endParaRPr lang="en-IN"/>
          </a:p>
        </p:txBody>
      </p:sp>
    </p:spTree>
    <p:extLst>
      <p:ext uri="{BB962C8B-B14F-4D97-AF65-F5344CB8AC3E}">
        <p14:creationId xmlns:p14="http://schemas.microsoft.com/office/powerpoint/2010/main" val="99462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1B641-707A-434C-BB79-0E2366BCAC58}" type="datetime1">
              <a:rPr lang="en-IN" smtClean="0"/>
              <a:t>24-04-2023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Dr. S. Chattopadhyay</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DA7C4-0D5C-422D-907A-D77AED73A7AA}" type="slidenum">
              <a:rPr lang="en-IN" smtClean="0"/>
              <a:t>‹#›</a:t>
            </a:fld>
            <a:endParaRPr lang="en-IN"/>
          </a:p>
        </p:txBody>
      </p:sp>
    </p:spTree>
    <p:extLst>
      <p:ext uri="{BB962C8B-B14F-4D97-AF65-F5344CB8AC3E}">
        <p14:creationId xmlns:p14="http://schemas.microsoft.com/office/powerpoint/2010/main" val="307668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
          <p:cNvSpPr txBox="1">
            <a:spLocks noChangeArrowheads="1"/>
          </p:cNvSpPr>
          <p:nvPr/>
        </p:nvSpPr>
        <p:spPr bwMode="auto">
          <a:xfrm>
            <a:off x="179512" y="1522314"/>
            <a:ext cx="8784976" cy="2554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lgn="ctr" eaLnBrk="1" hangingPunct="1">
              <a:buClrTx/>
              <a:buFontTx/>
              <a:buNone/>
            </a:pPr>
            <a:r>
              <a:rPr lang="en-GB" altLang="en-US" sz="1200" b="1" dirty="0">
                <a:solidFill>
                  <a:srgbClr val="C00000"/>
                </a:solidFill>
                <a:latin typeface="Arial" panose="020B0604020202020204" pitchFamily="34" charset="0"/>
              </a:rPr>
              <a:t/>
            </a:r>
            <a:br>
              <a:rPr lang="en-GB" altLang="en-US" sz="1200" b="1" dirty="0">
                <a:solidFill>
                  <a:srgbClr val="C00000"/>
                </a:solidFill>
                <a:latin typeface="Arial" panose="020B0604020202020204" pitchFamily="34" charset="0"/>
              </a:rPr>
            </a:br>
            <a:r>
              <a:rPr lang="en-GB" altLang="en-US" sz="3600" b="1" dirty="0">
                <a:solidFill>
                  <a:schemeClr val="tx1"/>
                </a:solidFill>
                <a:latin typeface="Arial" panose="020B0604020202020204" pitchFamily="34" charset="0"/>
              </a:rPr>
              <a:t>E-Module </a:t>
            </a:r>
          </a:p>
          <a:p>
            <a:pPr algn="ctr" eaLnBrk="1" hangingPunct="1">
              <a:buClrTx/>
              <a:buFontTx/>
              <a:buNone/>
            </a:pPr>
            <a:r>
              <a:rPr lang="en-GB" altLang="en-US" sz="3600" b="1" dirty="0">
                <a:solidFill>
                  <a:schemeClr val="tx1"/>
                </a:solidFill>
                <a:latin typeface="Arial" panose="020B0604020202020204" pitchFamily="34" charset="0"/>
              </a:rPr>
              <a:t>On</a:t>
            </a:r>
          </a:p>
          <a:p>
            <a:pPr algn="ctr" eaLnBrk="1" hangingPunct="1">
              <a:buClrTx/>
              <a:buFontTx/>
              <a:buNone/>
            </a:pPr>
            <a:r>
              <a:rPr lang="en-GB" altLang="en-US" sz="3600" b="1" dirty="0" smtClean="0">
                <a:solidFill>
                  <a:schemeClr val="tx1"/>
                </a:solidFill>
                <a:latin typeface="Arial" panose="020B0604020202020204" pitchFamily="34" charset="0"/>
              </a:rPr>
              <a:t>Emergence of Special Theory of Relativity</a:t>
            </a:r>
            <a:endParaRPr lang="en-GB" altLang="en-US" sz="3600" b="1" dirty="0">
              <a:solidFill>
                <a:schemeClr val="tx1"/>
              </a:solidFill>
              <a:latin typeface="Arial" panose="020B0604020202020204" pitchFamily="34" charset="0"/>
            </a:endParaRPr>
          </a:p>
          <a:p>
            <a:pPr algn="ctr" eaLnBrk="1" hangingPunct="1">
              <a:buClrTx/>
              <a:buFontTx/>
              <a:buNone/>
            </a:pPr>
            <a:endParaRPr lang="en-GB" altLang="en-US" sz="1800" b="1" dirty="0">
              <a:solidFill>
                <a:srgbClr val="C00000"/>
              </a:solidFill>
              <a:latin typeface="Arial" panose="020B0604020202020204" pitchFamily="34" charset="0"/>
            </a:endParaRPr>
          </a:p>
        </p:txBody>
      </p:sp>
      <p:sp>
        <p:nvSpPr>
          <p:cNvPr id="7" name="TextBox 6"/>
          <p:cNvSpPr txBox="1"/>
          <p:nvPr/>
        </p:nvSpPr>
        <p:spPr>
          <a:xfrm>
            <a:off x="1619672" y="4532927"/>
            <a:ext cx="6480719" cy="1200329"/>
          </a:xfrm>
          <a:prstGeom prst="rect">
            <a:avLst/>
          </a:prstGeom>
          <a:noFill/>
        </p:spPr>
        <p:txBody>
          <a:bodyPr wrap="square" rtlCol="0">
            <a:spAutoFit/>
          </a:bodyPr>
          <a:lstStyle/>
          <a:p>
            <a:pPr algn="ctr"/>
            <a:r>
              <a:rPr lang="en-GB" altLang="en-US" sz="2400" b="1" dirty="0" err="1">
                <a:solidFill>
                  <a:srgbClr val="C00000"/>
                </a:solidFill>
                <a:latin typeface="Arial" panose="020B0604020202020204" pitchFamily="34" charset="0"/>
              </a:rPr>
              <a:t>Dr.</a:t>
            </a:r>
            <a:r>
              <a:rPr lang="en-GB" altLang="en-US" sz="2400" b="1" dirty="0">
                <a:solidFill>
                  <a:srgbClr val="C00000"/>
                </a:solidFill>
                <a:latin typeface="Arial" panose="020B0604020202020204" pitchFamily="34" charset="0"/>
              </a:rPr>
              <a:t> Soubhik Chattopadhyay</a:t>
            </a:r>
          </a:p>
          <a:p>
            <a:pPr algn="ctr"/>
            <a:r>
              <a:rPr lang="en-GB" altLang="en-US" sz="2400" b="1" dirty="0">
                <a:solidFill>
                  <a:srgbClr val="C00000"/>
                </a:solidFill>
                <a:latin typeface="Arial" panose="020B0604020202020204" pitchFamily="34" charset="0"/>
              </a:rPr>
              <a:t>Department of Physics</a:t>
            </a:r>
          </a:p>
          <a:p>
            <a:pPr algn="ctr"/>
            <a:r>
              <a:rPr lang="en-GB" altLang="en-US" sz="2400" b="1" dirty="0" err="1">
                <a:solidFill>
                  <a:srgbClr val="C00000"/>
                </a:solidFill>
                <a:latin typeface="Arial" panose="020B0604020202020204" pitchFamily="34" charset="0"/>
              </a:rPr>
              <a:t>Sovarani</a:t>
            </a:r>
            <a:r>
              <a:rPr lang="en-GB" altLang="en-US" sz="2400" b="1" dirty="0">
                <a:solidFill>
                  <a:srgbClr val="C00000"/>
                </a:solidFill>
                <a:latin typeface="Arial" panose="020B0604020202020204" pitchFamily="34" charset="0"/>
              </a:rPr>
              <a:t> Memorial </a:t>
            </a:r>
            <a:r>
              <a:rPr lang="en-GB" altLang="en-US" sz="2400" b="1" dirty="0" smtClean="0">
                <a:solidFill>
                  <a:srgbClr val="C00000"/>
                </a:solidFill>
                <a:latin typeface="Arial" panose="020B0604020202020204" pitchFamily="34" charset="0"/>
              </a:rPr>
              <a:t>College</a:t>
            </a:r>
            <a:endParaRPr lang="en-GB" altLang="en-US" sz="24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1211879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642392"/>
            <a:ext cx="763284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we shall restrict our study to what are called </a:t>
            </a:r>
            <a:r>
              <a:rPr lang="en-US" dirty="0" smtClean="0"/>
              <a:t>inertial </a:t>
            </a:r>
            <a:r>
              <a:rPr lang="en-IN" dirty="0" smtClean="0"/>
              <a:t>reference frames, the </a:t>
            </a:r>
            <a:r>
              <a:rPr lang="en-US" i="1" dirty="0" smtClean="0"/>
              <a:t> </a:t>
            </a:r>
            <a:r>
              <a:rPr lang="en-US" dirty="0" smtClean="0"/>
              <a:t>frame </a:t>
            </a:r>
            <a:r>
              <a:rPr lang="en-US" dirty="0"/>
              <a:t>of reference in which Newton's first law holds true.</a:t>
            </a:r>
            <a:endParaRPr lang="en-IN" dirty="0"/>
          </a:p>
        </p:txBody>
      </p:sp>
      <p:sp>
        <p:nvSpPr>
          <p:cNvPr id="3" name="Rounded Rectangle 2"/>
          <p:cNvSpPr/>
          <p:nvPr/>
        </p:nvSpPr>
        <p:spPr>
          <a:xfrm>
            <a:off x="611560" y="2586608"/>
            <a:ext cx="7704856" cy="986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In </a:t>
            </a:r>
            <a:r>
              <a:rPr lang="en-US" dirty="0"/>
              <a:t>an</a:t>
            </a:r>
            <a:r>
              <a:rPr lang="en-US" b="1" dirty="0"/>
              <a:t> </a:t>
            </a:r>
            <a:r>
              <a:rPr lang="en-US" dirty="0"/>
              <a:t>inertial </a:t>
            </a:r>
            <a:r>
              <a:rPr lang="en-US" dirty="0" smtClean="0"/>
              <a:t>frame </a:t>
            </a:r>
            <a:r>
              <a:rPr lang="en-US" dirty="0"/>
              <a:t>of reference, objects at rest remain at rest and objects </a:t>
            </a:r>
            <a:r>
              <a:rPr lang="en-US" dirty="0" smtClean="0"/>
              <a:t>moving uniformly </a:t>
            </a:r>
            <a:r>
              <a:rPr lang="en-US" dirty="0"/>
              <a:t>in a straight line continue to</a:t>
            </a:r>
            <a:r>
              <a:rPr lang="en-US" b="1" dirty="0"/>
              <a:t> </a:t>
            </a:r>
            <a:r>
              <a:rPr lang="en-US" dirty="0"/>
              <a:t>do so, </a:t>
            </a:r>
            <a:r>
              <a:rPr lang="en-US" dirty="0" smtClean="0"/>
              <a:t>unless </a:t>
            </a:r>
            <a:r>
              <a:rPr lang="en-US" dirty="0"/>
              <a:t>acted upon by a </a:t>
            </a:r>
            <a:r>
              <a:rPr lang="en-US" dirty="0" smtClean="0"/>
              <a:t> </a:t>
            </a:r>
            <a:r>
              <a:rPr lang="en-US" dirty="0"/>
              <a:t>external force</a:t>
            </a:r>
            <a:r>
              <a:rPr lang="en-US" dirty="0" smtClean="0"/>
              <a:t>.</a:t>
            </a:r>
            <a:endParaRPr lang="en-US" dirty="0"/>
          </a:p>
        </p:txBody>
      </p:sp>
      <p:sp>
        <p:nvSpPr>
          <p:cNvPr id="4" name="Rounded Rectangle 3"/>
          <p:cNvSpPr/>
          <p:nvPr/>
        </p:nvSpPr>
        <p:spPr>
          <a:xfrm>
            <a:off x="755576" y="4602832"/>
            <a:ext cx="7488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Any frame that moves with constant velocity relative to an inertial frame is also an </a:t>
            </a:r>
            <a:r>
              <a:rPr lang="en-IN" dirty="0"/>
              <a:t>inertial frame.</a:t>
            </a:r>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10</a:t>
            </a:fld>
            <a:endParaRPr lang="en-IN"/>
          </a:p>
        </p:txBody>
      </p:sp>
    </p:spTree>
    <p:extLst>
      <p:ext uri="{BB962C8B-B14F-4D97-AF65-F5344CB8AC3E}">
        <p14:creationId xmlns:p14="http://schemas.microsoft.com/office/powerpoint/2010/main" val="250738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7584" y="476672"/>
            <a:ext cx="73448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Suppose now that we have made </a:t>
            </a:r>
            <a:r>
              <a:rPr lang="en-US" dirty="0" smtClean="0"/>
              <a:t>space </a:t>
            </a:r>
            <a:r>
              <a:rPr lang="en-US" dirty="0"/>
              <a:t>and time measurements describing an</a:t>
            </a:r>
            <a:r>
              <a:rPr lang="en-US" b="1" dirty="0"/>
              <a:t> </a:t>
            </a:r>
            <a:r>
              <a:rPr lang="en-US" dirty="0"/>
              <a:t>event in </a:t>
            </a:r>
            <a:r>
              <a:rPr lang="en-US" dirty="0" smtClean="0"/>
              <a:t>one inertial </a:t>
            </a:r>
            <a:r>
              <a:rPr lang="en-US" dirty="0"/>
              <a:t>frame of reference. We want to describe the same event in </a:t>
            </a:r>
            <a:r>
              <a:rPr lang="en-US" dirty="0" smtClean="0"/>
              <a:t>another </a:t>
            </a:r>
            <a:r>
              <a:rPr lang="en-US" dirty="0"/>
              <a:t>inertial </a:t>
            </a:r>
            <a:r>
              <a:rPr lang="en-US" dirty="0" smtClean="0"/>
              <a:t>frame </a:t>
            </a:r>
            <a:r>
              <a:rPr lang="en-IN" dirty="0" smtClean="0"/>
              <a:t>of </a:t>
            </a:r>
            <a:r>
              <a:rPr lang="en-IN" dirty="0"/>
              <a:t>reference</a:t>
            </a:r>
          </a:p>
        </p:txBody>
      </p:sp>
      <p:sp>
        <p:nvSpPr>
          <p:cNvPr id="4" name="Rectangle 3"/>
          <p:cNvSpPr/>
          <p:nvPr/>
        </p:nvSpPr>
        <p:spPr>
          <a:xfrm>
            <a:off x="4283968" y="2132856"/>
            <a:ext cx="4572000" cy="2031325"/>
          </a:xfrm>
          <a:prstGeom prst="rect">
            <a:avLst/>
          </a:prstGeom>
        </p:spPr>
        <p:txBody>
          <a:bodyPr>
            <a:spAutoFit/>
          </a:bodyPr>
          <a:lstStyle/>
          <a:p>
            <a:r>
              <a:rPr lang="en-US" dirty="0" smtClean="0">
                <a:latin typeface="High Tower Text" pitchFamily="18" charset="0"/>
              </a:rPr>
              <a:t>Throw a ball</a:t>
            </a:r>
            <a:r>
              <a:rPr lang="en-US" b="1" dirty="0" smtClean="0">
                <a:latin typeface="High Tower Text" pitchFamily="18" charset="0"/>
              </a:rPr>
              <a:t> </a:t>
            </a:r>
            <a:r>
              <a:rPr lang="en-US" dirty="0" smtClean="0">
                <a:latin typeface="High Tower Text" pitchFamily="18" charset="0"/>
              </a:rPr>
              <a:t>up </a:t>
            </a:r>
            <a:r>
              <a:rPr lang="en-US" dirty="0">
                <a:latin typeface="High Tower Text" pitchFamily="18" charset="0"/>
              </a:rPr>
              <a:t>in the air while riding in </a:t>
            </a:r>
            <a:r>
              <a:rPr lang="en-US" dirty="0" smtClean="0">
                <a:latin typeface="High Tower Text" pitchFamily="18" charset="0"/>
              </a:rPr>
              <a:t>an aero-plane moving uniformly with respect to the ground</a:t>
            </a:r>
            <a:r>
              <a:rPr lang="en-US" b="1" dirty="0" smtClean="0">
                <a:latin typeface="High Tower Text" pitchFamily="18" charset="0"/>
              </a:rPr>
              <a:t>. </a:t>
            </a:r>
          </a:p>
          <a:p>
            <a:endParaRPr lang="en-US" b="1" dirty="0">
              <a:latin typeface="High Tower Text" pitchFamily="18" charset="0"/>
            </a:endParaRPr>
          </a:p>
          <a:p>
            <a:r>
              <a:rPr lang="en-IN" dirty="0" smtClean="0">
                <a:latin typeface="High Tower Text" pitchFamily="18" charset="0"/>
              </a:rPr>
              <a:t>In </a:t>
            </a:r>
            <a:r>
              <a:rPr lang="en-IN" dirty="0">
                <a:latin typeface="High Tower Text" pitchFamily="18" charset="0"/>
              </a:rPr>
              <a:t>the </a:t>
            </a:r>
            <a:r>
              <a:rPr lang="en-IN" dirty="0" smtClean="0">
                <a:latin typeface="High Tower Text" pitchFamily="18" charset="0"/>
              </a:rPr>
              <a:t>frame </a:t>
            </a:r>
            <a:r>
              <a:rPr lang="en-US" dirty="0" smtClean="0">
                <a:latin typeface="High Tower Text" pitchFamily="18" charset="0"/>
              </a:rPr>
              <a:t>of </a:t>
            </a:r>
            <a:r>
              <a:rPr lang="en-US" dirty="0">
                <a:latin typeface="High Tower Text" pitchFamily="18" charset="0"/>
              </a:rPr>
              <a:t>reference </a:t>
            </a:r>
            <a:r>
              <a:rPr lang="en-US" dirty="0" smtClean="0">
                <a:latin typeface="High Tower Text" pitchFamily="18" charset="0"/>
              </a:rPr>
              <a:t>attached</a:t>
            </a:r>
            <a:r>
              <a:rPr lang="en-US" b="1" dirty="0" smtClean="0">
                <a:latin typeface="High Tower Text" pitchFamily="18" charset="0"/>
              </a:rPr>
              <a:t> </a:t>
            </a:r>
            <a:r>
              <a:rPr lang="en-US" dirty="0">
                <a:latin typeface="High Tower Text" pitchFamily="18" charset="0"/>
              </a:rPr>
              <a:t>to the </a:t>
            </a:r>
            <a:r>
              <a:rPr lang="en-US" dirty="0" smtClean="0">
                <a:latin typeface="High Tower Text" pitchFamily="18" charset="0"/>
              </a:rPr>
              <a:t>aero-plane, </a:t>
            </a:r>
            <a:r>
              <a:rPr lang="en-US" dirty="0">
                <a:latin typeface="High Tower Text" pitchFamily="18" charset="0"/>
              </a:rPr>
              <a:t>the ball</a:t>
            </a:r>
            <a:r>
              <a:rPr lang="en-US" b="1" dirty="0">
                <a:latin typeface="High Tower Text" pitchFamily="18" charset="0"/>
              </a:rPr>
              <a:t> </a:t>
            </a:r>
            <a:r>
              <a:rPr lang="en-US" dirty="0" smtClean="0">
                <a:latin typeface="High Tower Text" pitchFamily="18" charset="0"/>
              </a:rPr>
              <a:t>goes </a:t>
            </a:r>
            <a:r>
              <a:rPr lang="en-US" dirty="0">
                <a:latin typeface="High Tower Text" pitchFamily="18" charset="0"/>
              </a:rPr>
              <a:t>straight up and comes down along </a:t>
            </a:r>
            <a:r>
              <a:rPr lang="en-US" dirty="0" smtClean="0">
                <a:latin typeface="High Tower Text" pitchFamily="18" charset="0"/>
              </a:rPr>
              <a:t>the </a:t>
            </a:r>
            <a:r>
              <a:rPr lang="en-IN" dirty="0" smtClean="0">
                <a:latin typeface="High Tower Text" pitchFamily="18" charset="0"/>
              </a:rPr>
              <a:t>same path</a:t>
            </a:r>
            <a:r>
              <a:rPr lang="en-IN" dirty="0">
                <a:latin typeface="High Tower Text" pitchFamily="18" charset="0"/>
              </a:rPr>
              <a:t>.</a:t>
            </a:r>
          </a:p>
        </p:txBody>
      </p:sp>
      <p:sp>
        <p:nvSpPr>
          <p:cNvPr id="5" name="Rounded Rectangle 4"/>
          <p:cNvSpPr/>
          <p:nvPr/>
        </p:nvSpPr>
        <p:spPr>
          <a:xfrm>
            <a:off x="4387121" y="2276872"/>
            <a:ext cx="4176464"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Now what the boy standing on the ground will see?</a:t>
            </a:r>
            <a:endParaRPr lang="en-IN" sz="2800" b="1" dirty="0"/>
          </a:p>
        </p:txBody>
      </p:sp>
      <p:sp>
        <p:nvSpPr>
          <p:cNvPr id="6" name="Oval 5"/>
          <p:cNvSpPr/>
          <p:nvPr/>
        </p:nvSpPr>
        <p:spPr>
          <a:xfrm>
            <a:off x="467544" y="4653136"/>
            <a:ext cx="8064896"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We</a:t>
            </a:r>
            <a:r>
              <a:rPr lang="en-US" b="1" dirty="0"/>
              <a:t> </a:t>
            </a:r>
            <a:r>
              <a:rPr lang="en-US" dirty="0"/>
              <a:t>can use the G</a:t>
            </a:r>
            <a:r>
              <a:rPr lang="en-US" dirty="0" smtClean="0"/>
              <a:t>alilean </a:t>
            </a:r>
            <a:r>
              <a:rPr lang="en-US" dirty="0"/>
              <a:t>coordinate </a:t>
            </a:r>
            <a:r>
              <a:rPr lang="en-US" dirty="0" smtClean="0"/>
              <a:t>transformations </a:t>
            </a:r>
            <a:r>
              <a:rPr lang="en-US" dirty="0"/>
              <a:t>to describe an event </a:t>
            </a:r>
            <a:r>
              <a:rPr lang="en-US" dirty="0" smtClean="0"/>
              <a:t>in different inertial</a:t>
            </a:r>
            <a:r>
              <a:rPr lang="en-US" b="1" dirty="0" smtClean="0"/>
              <a:t> </a:t>
            </a:r>
            <a:r>
              <a:rPr lang="en-US" dirty="0"/>
              <a:t>frames of reference. </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2710889"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9" y="1628800"/>
            <a:ext cx="2664295" cy="286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IN" smtClean="0"/>
              <a:t>Dr. S. Chattopadhyay</a:t>
            </a:r>
            <a:endParaRPr lang="en-IN"/>
          </a:p>
        </p:txBody>
      </p:sp>
      <p:sp>
        <p:nvSpPr>
          <p:cNvPr id="7" name="Slide Number Placeholder 6"/>
          <p:cNvSpPr>
            <a:spLocks noGrp="1"/>
          </p:cNvSpPr>
          <p:nvPr>
            <p:ph type="sldNum" sz="quarter" idx="12"/>
          </p:nvPr>
        </p:nvSpPr>
        <p:spPr/>
        <p:txBody>
          <a:bodyPr/>
          <a:lstStyle/>
          <a:p>
            <a:fld id="{1B5DA7C4-0D5C-422D-907A-D77AED73A7AA}" type="slidenum">
              <a:rPr lang="en-IN" smtClean="0"/>
              <a:t>11</a:t>
            </a:fld>
            <a:endParaRPr lang="en-IN"/>
          </a:p>
        </p:txBody>
      </p:sp>
    </p:spTree>
    <p:extLst>
      <p:ext uri="{BB962C8B-B14F-4D97-AF65-F5344CB8AC3E}">
        <p14:creationId xmlns:p14="http://schemas.microsoft.com/office/powerpoint/2010/main" val="359775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xit" presetSubtype="37" fill="hold" grpId="1" nodeType="clickEffect">
                                  <p:stCondLst>
                                    <p:cond delay="0"/>
                                  </p:stCondLst>
                                  <p:childTnLst>
                                    <p:animEffect transition="out" filter="barn(outVertical)">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16" presetClass="entr" presetSubtype="21"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nodeType="clickEffect">
                                  <p:stCondLst>
                                    <p:cond delay="0"/>
                                  </p:stCondLst>
                                  <p:childTnLst>
                                    <p:animEffect transition="out" filter="barn(inVertical)">
                                      <p:cBhvr>
                                        <p:cTn id="31" dur="500"/>
                                        <p:tgtEl>
                                          <p:spTgt spid="1026"/>
                                        </p:tgtEl>
                                      </p:cBhvr>
                                    </p:animEffect>
                                    <p:set>
                                      <p:cBhvr>
                                        <p:cTn id="32" dur="1" fill="hold">
                                          <p:stCondLst>
                                            <p:cond delay="499"/>
                                          </p:stCondLst>
                                        </p:cTn>
                                        <p:tgtEl>
                                          <p:spTgt spid="1026"/>
                                        </p:tgtEl>
                                        <p:attrNameLst>
                                          <p:attrName>style.visibility</p:attrName>
                                        </p:attrNameLst>
                                      </p:cBhvr>
                                      <p:to>
                                        <p:strVal val="hidden"/>
                                      </p:to>
                                    </p:set>
                                  </p:childTnLst>
                                </p:cTn>
                              </p:par>
                              <p:par>
                                <p:cTn id="33" presetID="16" presetClass="entr" presetSubtype="21" fill="hold" nodeType="withEffect">
                                  <p:stCondLst>
                                    <p:cond delay="0"/>
                                  </p:stCondLst>
                                  <p:childTnLst>
                                    <p:set>
                                      <p:cBhvr>
                                        <p:cTn id="34" dur="1" fill="hold">
                                          <p:stCondLst>
                                            <p:cond delay="0"/>
                                          </p:stCondLst>
                                        </p:cTn>
                                        <p:tgtEl>
                                          <p:spTgt spid="2050"/>
                                        </p:tgtEl>
                                        <p:attrNameLst>
                                          <p:attrName>style.visibility</p:attrName>
                                        </p:attrNameLst>
                                      </p:cBhvr>
                                      <p:to>
                                        <p:strVal val="visible"/>
                                      </p:to>
                                    </p:set>
                                    <p:animEffect transition="in" filter="barn(inVertical)">
                                      <p:cBhvr>
                                        <p:cTn id="35" dur="500"/>
                                        <p:tgtEl>
                                          <p:spTgt spid="2050"/>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4" grpId="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95736" y="404664"/>
            <a:ext cx="4248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Galilean Coordinate Transformations</a:t>
            </a:r>
            <a:endParaRPr lang="en-IN"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620" y="1525513"/>
            <a:ext cx="3481276" cy="3127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TextBox 3"/>
              <p:cNvSpPr txBox="1"/>
              <p:nvPr/>
            </p:nvSpPr>
            <p:spPr>
              <a:xfrm>
                <a:off x="3779912" y="1340768"/>
                <a:ext cx="5008230" cy="4247317"/>
              </a:xfrm>
              <a:prstGeom prst="rect">
                <a:avLst/>
              </a:prstGeom>
              <a:noFill/>
            </p:spPr>
            <p:txBody>
              <a:bodyPr wrap="none" rtlCol="0">
                <a:spAutoFit/>
              </a:bodyPr>
              <a:lstStyle/>
              <a:p>
                <a:r>
                  <a:rPr lang="en-IN" dirty="0" smtClean="0"/>
                  <a:t>S is an inertial frame of reference with origin at O &amp;</a:t>
                </a:r>
              </a:p>
              <a:p>
                <a:r>
                  <a:rPr lang="en-IN" dirty="0"/>
                  <a:t>c</a:t>
                </a:r>
                <a:r>
                  <a:rPr lang="en-IN" dirty="0" smtClean="0"/>
                  <a:t>oordinate axes are (x, y, z)</a:t>
                </a:r>
              </a:p>
              <a:p>
                <a:endParaRPr lang="en-IN" dirty="0"/>
              </a:p>
              <a:p>
                <a:r>
                  <a:rPr lang="en-IN" dirty="0" smtClean="0"/>
                  <a:t>S’ is another frame of reference with origin at O’ &amp;</a:t>
                </a:r>
              </a:p>
              <a:p>
                <a:r>
                  <a:rPr lang="en-IN" dirty="0" smtClean="0"/>
                  <a:t>coordinate axes are (x’, y’, z’)</a:t>
                </a:r>
              </a:p>
              <a:p>
                <a:endParaRPr lang="en-IN" dirty="0"/>
              </a:p>
              <a:p>
                <a:r>
                  <a:rPr lang="en-IN" dirty="0" smtClean="0"/>
                  <a:t>S’ moving with uniform velocity </a:t>
                </a:r>
                <a14:m>
                  <m:oMath xmlns:m="http://schemas.openxmlformats.org/officeDocument/2006/math">
                    <m:acc>
                      <m:accPr>
                        <m:chr m:val="⃑"/>
                        <m:ctrlPr>
                          <a:rPr lang="en-IN" i="1" smtClean="0">
                            <a:latin typeface="Cambria Math" panose="02040503050406030204" pitchFamily="18" charset="0"/>
                          </a:rPr>
                        </m:ctrlPr>
                      </m:accPr>
                      <m:e>
                        <m:r>
                          <m:rPr>
                            <m:sty m:val="p"/>
                          </m:rPr>
                          <a:rPr lang="en-IN" b="0" i="0" smtClean="0">
                            <a:latin typeface="Cambria Math"/>
                          </a:rPr>
                          <m:t>v</m:t>
                        </m:r>
                      </m:e>
                    </m:acc>
                    <m:r>
                      <a:rPr lang="en-IN" b="0" i="0" smtClean="0">
                        <a:latin typeface="Cambria Math"/>
                      </a:rPr>
                      <m:t>=</m:t>
                    </m:r>
                    <m:r>
                      <m:rPr>
                        <m:sty m:val="p"/>
                      </m:rPr>
                      <a:rPr lang="en-IN" b="0" i="0" smtClean="0">
                        <a:latin typeface="Cambria Math"/>
                      </a:rPr>
                      <m:t>v</m:t>
                    </m:r>
                    <m:acc>
                      <m:accPr>
                        <m:chr m:val="̂"/>
                        <m:ctrlPr>
                          <a:rPr lang="en-IN" b="0" i="1" smtClean="0">
                            <a:latin typeface="Cambria Math" panose="02040503050406030204" pitchFamily="18" charset="0"/>
                          </a:rPr>
                        </m:ctrlPr>
                      </m:accPr>
                      <m:e>
                        <m:r>
                          <m:rPr>
                            <m:sty m:val="p"/>
                          </m:rPr>
                          <a:rPr lang="en-IN" b="0" i="0" smtClean="0">
                            <a:latin typeface="Cambria Math"/>
                          </a:rPr>
                          <m:t>i</m:t>
                        </m:r>
                      </m:e>
                    </m:acc>
                  </m:oMath>
                </a14:m>
                <a:r>
                  <a:rPr lang="en-IN" dirty="0" smtClean="0"/>
                  <a:t> w.r.t S</a:t>
                </a:r>
              </a:p>
              <a:p>
                <a:pPr marL="285750" indent="-285750">
                  <a:buFont typeface="Symbol"/>
                  <a:buChar char="Þ"/>
                </a:pPr>
                <a:r>
                  <a:rPr lang="en-IN" dirty="0" smtClean="0"/>
                  <a:t>S’ is also an inertial frame of reference</a:t>
                </a:r>
              </a:p>
              <a:p>
                <a:endParaRPr lang="en-IN" dirty="0"/>
              </a:p>
              <a:p>
                <a:r>
                  <a:rPr lang="en-IN" dirty="0" smtClean="0"/>
                  <a:t>At t = t’ = 0, O &amp; O’ coincides with each other </a:t>
                </a:r>
              </a:p>
              <a:p>
                <a:endParaRPr lang="en-IN" dirty="0"/>
              </a:p>
              <a:p>
                <a:r>
                  <a:rPr lang="en-IN" dirty="0" smtClean="0"/>
                  <a:t>An event occurs at point A</a:t>
                </a:r>
              </a:p>
              <a:p>
                <a:endParaRPr lang="en-IN" dirty="0"/>
              </a:p>
              <a:p>
                <a:r>
                  <a:rPr lang="en-IN" dirty="0" smtClean="0"/>
                  <a:t>Observer at S =&gt; (x, y, z, t)</a:t>
                </a:r>
              </a:p>
              <a:p>
                <a:r>
                  <a:rPr lang="en-IN" dirty="0"/>
                  <a:t>Observer at </a:t>
                </a:r>
                <a:r>
                  <a:rPr lang="en-IN" dirty="0" smtClean="0"/>
                  <a:t>S’ </a:t>
                </a:r>
                <a:r>
                  <a:rPr lang="en-IN" dirty="0"/>
                  <a:t>=&gt; (</a:t>
                </a:r>
                <a:r>
                  <a:rPr lang="en-IN" dirty="0" smtClean="0"/>
                  <a:t>x’, y’, z’, t’)</a:t>
                </a:r>
                <a:endParaRPr lang="en-IN" dirty="0"/>
              </a:p>
            </p:txBody>
          </p:sp>
        </mc:Choice>
        <mc:Fallback xmlns="">
          <p:sp>
            <p:nvSpPr>
              <p:cNvPr id="4" name="TextBox 3"/>
              <p:cNvSpPr txBox="1">
                <a:spLocks noRot="1" noChangeAspect="1" noMove="1" noResize="1" noEditPoints="1" noAdjustHandles="1" noChangeArrowheads="1" noChangeShapeType="1" noTextEdit="1"/>
              </p:cNvSpPr>
              <p:nvPr/>
            </p:nvSpPr>
            <p:spPr>
              <a:xfrm>
                <a:off x="3779912" y="1340768"/>
                <a:ext cx="5008230" cy="4247317"/>
              </a:xfrm>
              <a:prstGeom prst="rect">
                <a:avLst/>
              </a:prstGeom>
              <a:blipFill rotWithShape="1">
                <a:blip r:embed="rId3"/>
                <a:stretch>
                  <a:fillRect l="-973" t="-717" r="-1217" b="-1291"/>
                </a:stretch>
              </a:blipFill>
            </p:spPr>
            <p:txBody>
              <a:bodyPr/>
              <a:lstStyle/>
              <a:p>
                <a:r>
                  <a:rPr lang="en-IN">
                    <a:noFill/>
                  </a:rPr>
                  <a:t> </a:t>
                </a:r>
              </a:p>
            </p:txBody>
          </p:sp>
        </mc:Fallback>
      </mc:AlternateContent>
      <p:sp>
        <p:nvSpPr>
          <p:cNvPr id="6" name="Oval 5"/>
          <p:cNvSpPr/>
          <p:nvPr/>
        </p:nvSpPr>
        <p:spPr>
          <a:xfrm>
            <a:off x="611560" y="5805264"/>
            <a:ext cx="7848872"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Let’s find the relation between this two observations</a:t>
            </a:r>
            <a:endParaRPr lang="en-IN" dirty="0"/>
          </a:p>
        </p:txBody>
      </p:sp>
      <p:sp>
        <p:nvSpPr>
          <p:cNvPr id="3" name="Footer Placeholder 2"/>
          <p:cNvSpPr>
            <a:spLocks noGrp="1"/>
          </p:cNvSpPr>
          <p:nvPr>
            <p:ph type="ftr" sz="quarter" idx="11"/>
          </p:nvPr>
        </p:nvSpPr>
        <p:spPr/>
        <p:txBody>
          <a:bodyPr/>
          <a:lstStyle/>
          <a:p>
            <a:r>
              <a:rPr lang="en-IN" smtClean="0"/>
              <a:t>Dr. S. Chattopadhyay</a:t>
            </a:r>
            <a:endParaRPr lang="en-IN"/>
          </a:p>
        </p:txBody>
      </p:sp>
      <p:sp>
        <p:nvSpPr>
          <p:cNvPr id="5" name="Slide Number Placeholder 4"/>
          <p:cNvSpPr>
            <a:spLocks noGrp="1"/>
          </p:cNvSpPr>
          <p:nvPr>
            <p:ph type="sldNum" sz="quarter" idx="12"/>
          </p:nvPr>
        </p:nvSpPr>
        <p:spPr/>
        <p:txBody>
          <a:bodyPr/>
          <a:lstStyle/>
          <a:p>
            <a:fld id="{1B5DA7C4-0D5C-422D-907A-D77AED73A7AA}" type="slidenum">
              <a:rPr lang="en-IN" smtClean="0"/>
              <a:t>12</a:t>
            </a:fld>
            <a:endParaRPr lang="en-IN"/>
          </a:p>
        </p:txBody>
      </p:sp>
    </p:spTree>
    <p:extLst>
      <p:ext uri="{BB962C8B-B14F-4D97-AF65-F5344CB8AC3E}">
        <p14:creationId xmlns:p14="http://schemas.microsoft.com/office/powerpoint/2010/main" val="103333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 calcmode="lin" valueType="num">
                                      <p:cBhvr>
                                        <p:cTn id="12" dur="500" fill="hold"/>
                                        <p:tgtEl>
                                          <p:spTgt spid="2051"/>
                                        </p:tgtEl>
                                        <p:attrNameLst>
                                          <p:attrName>ppt_w</p:attrName>
                                        </p:attrNameLst>
                                      </p:cBhvr>
                                      <p:tavLst>
                                        <p:tav tm="0">
                                          <p:val>
                                            <p:fltVal val="0"/>
                                          </p:val>
                                        </p:tav>
                                        <p:tav tm="100000">
                                          <p:val>
                                            <p:strVal val="#ppt_w"/>
                                          </p:val>
                                        </p:tav>
                                      </p:tavLst>
                                    </p:anim>
                                    <p:anim calcmode="lin" valueType="num">
                                      <p:cBhvr>
                                        <p:cTn id="13" dur="500" fill="hold"/>
                                        <p:tgtEl>
                                          <p:spTgt spid="2051"/>
                                        </p:tgtEl>
                                        <p:attrNameLst>
                                          <p:attrName>ppt_h</p:attrName>
                                        </p:attrNameLst>
                                      </p:cBhvr>
                                      <p:tavLst>
                                        <p:tav tm="0">
                                          <p:val>
                                            <p:fltVal val="0"/>
                                          </p:val>
                                        </p:tav>
                                        <p:tav tm="100000">
                                          <p:val>
                                            <p:strVal val="#ppt_h"/>
                                          </p:val>
                                        </p:tav>
                                      </p:tavLst>
                                    </p:anim>
                                    <p:animEffect transition="in" filter="fade">
                                      <p:cBhvr>
                                        <p:cTn id="14" dur="500"/>
                                        <p:tgtEl>
                                          <p:spTgt spid="205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500"/>
                                        <p:tgtEl>
                                          <p:spTgt spid="4">
                                            <p:txEl>
                                              <p:pRg st="0" end="0"/>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left)">
                                      <p:cBhvr>
                                        <p:cTn id="23" dur="500"/>
                                        <p:tgtEl>
                                          <p:spTgt spid="4">
                                            <p:txEl>
                                              <p:pRg st="1" end="1"/>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wipe(left)">
                                      <p:cBhvr>
                                        <p:cTn id="31" dur="500"/>
                                        <p:tgtEl>
                                          <p:spTgt spid="4">
                                            <p:txEl>
                                              <p:pRg st="4" end="4"/>
                                            </p:txEl>
                                          </p:spTgt>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wipe(left)">
                                      <p:cBhvr>
                                        <p:cTn id="35" dur="500"/>
                                        <p:tgtEl>
                                          <p:spTgt spid="4">
                                            <p:txEl>
                                              <p:pRg st="6" end="6"/>
                                            </p:txEl>
                                          </p:spTgt>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wipe(left)">
                                      <p:cBhvr>
                                        <p:cTn id="39" dur="500"/>
                                        <p:tgtEl>
                                          <p:spTgt spid="4">
                                            <p:txEl>
                                              <p:pRg st="7" end="7"/>
                                            </p:txEl>
                                          </p:spTgt>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wipe(left)">
                                      <p:cBhvr>
                                        <p:cTn id="43" dur="500"/>
                                        <p:tgtEl>
                                          <p:spTgt spid="4">
                                            <p:txEl>
                                              <p:pRg st="9" end="9"/>
                                            </p:txEl>
                                          </p:spTgt>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Effect transition="in" filter="wipe(left)">
                                      <p:cBhvr>
                                        <p:cTn id="47" dur="500"/>
                                        <p:tgtEl>
                                          <p:spTgt spid="4">
                                            <p:txEl>
                                              <p:pRg st="11" end="11"/>
                                            </p:txEl>
                                          </p:spTgt>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wipe(left)">
                                      <p:cBhvr>
                                        <p:cTn id="51" dur="500"/>
                                        <p:tgtEl>
                                          <p:spTgt spid="4">
                                            <p:txEl>
                                              <p:pRg st="13" end="13"/>
                                            </p:txEl>
                                          </p:spTgt>
                                        </p:tgtEl>
                                      </p:cBhvr>
                                    </p:animEffect>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Effect transition="in" filter="wipe(left)">
                                      <p:cBhvr>
                                        <p:cTn id="55" dur="500"/>
                                        <p:tgtEl>
                                          <p:spTgt spid="4">
                                            <p:txEl>
                                              <p:pRg st="14" end="1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p:cTn id="60" dur="500" fill="hold"/>
                                        <p:tgtEl>
                                          <p:spTgt spid="6"/>
                                        </p:tgtEl>
                                        <p:attrNameLst>
                                          <p:attrName>ppt_w</p:attrName>
                                        </p:attrNameLst>
                                      </p:cBhvr>
                                      <p:tavLst>
                                        <p:tav tm="0">
                                          <p:val>
                                            <p:fltVal val="0"/>
                                          </p:val>
                                        </p:tav>
                                        <p:tav tm="100000">
                                          <p:val>
                                            <p:strVal val="#ppt_w"/>
                                          </p:val>
                                        </p:tav>
                                      </p:tavLst>
                                    </p:anim>
                                    <p:anim calcmode="lin" valueType="num">
                                      <p:cBhvr>
                                        <p:cTn id="61" dur="500" fill="hold"/>
                                        <p:tgtEl>
                                          <p:spTgt spid="6"/>
                                        </p:tgtEl>
                                        <p:attrNameLst>
                                          <p:attrName>ppt_h</p:attrName>
                                        </p:attrNameLst>
                                      </p:cBhvr>
                                      <p:tavLst>
                                        <p:tav tm="0">
                                          <p:val>
                                            <p:fltVal val="0"/>
                                          </p:val>
                                        </p:tav>
                                        <p:tav tm="100000">
                                          <p:val>
                                            <p:strVal val="#ppt_h"/>
                                          </p:val>
                                        </p:tav>
                                      </p:tavLst>
                                    </p:anim>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p" bldLvl="5"/>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11760" y="116632"/>
            <a:ext cx="4248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Galilean Coordinate Transformations</a:t>
            </a:r>
            <a:endParaRPr lang="en-IN"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620" y="1525513"/>
            <a:ext cx="3481276" cy="3127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TextBox 3"/>
              <p:cNvSpPr txBox="1"/>
              <p:nvPr/>
            </p:nvSpPr>
            <p:spPr>
              <a:xfrm>
                <a:off x="3779912" y="1052736"/>
                <a:ext cx="4903009" cy="5651099"/>
              </a:xfrm>
              <a:prstGeom prst="rect">
                <a:avLst/>
              </a:prstGeom>
              <a:noFill/>
            </p:spPr>
            <p:txBody>
              <a:bodyPr wrap="none" rtlCol="0">
                <a:spAutoFit/>
              </a:bodyPr>
              <a:lstStyle/>
              <a:p>
                <a:r>
                  <a:rPr lang="en-IN" dirty="0" smtClean="0"/>
                  <a:t>Velocity of S’ w.r.t S is </a:t>
                </a:r>
                <a14:m>
                  <m:oMath xmlns:m="http://schemas.openxmlformats.org/officeDocument/2006/math">
                    <m:acc>
                      <m:accPr>
                        <m:chr m:val="⃑"/>
                        <m:ctrlPr>
                          <a:rPr lang="en-IN" i="1">
                            <a:latin typeface="Cambria Math" panose="02040503050406030204" pitchFamily="18" charset="0"/>
                          </a:rPr>
                        </m:ctrlPr>
                      </m:accPr>
                      <m:e>
                        <m:r>
                          <m:rPr>
                            <m:sty m:val="p"/>
                          </m:rPr>
                          <a:rPr lang="en-IN">
                            <a:latin typeface="Cambria Math"/>
                          </a:rPr>
                          <m:t>v</m:t>
                        </m:r>
                      </m:e>
                    </m:acc>
                    <m:r>
                      <a:rPr lang="en-IN">
                        <a:latin typeface="Cambria Math"/>
                      </a:rPr>
                      <m:t>=</m:t>
                    </m:r>
                    <m:r>
                      <m:rPr>
                        <m:sty m:val="p"/>
                      </m:rPr>
                      <a:rPr lang="en-IN">
                        <a:latin typeface="Cambria Math"/>
                      </a:rPr>
                      <m:t>v</m:t>
                    </m:r>
                    <m:acc>
                      <m:accPr>
                        <m:chr m:val="̂"/>
                        <m:ctrlPr>
                          <a:rPr lang="en-IN" i="1">
                            <a:latin typeface="Cambria Math" panose="02040503050406030204" pitchFamily="18" charset="0"/>
                          </a:rPr>
                        </m:ctrlPr>
                      </m:accPr>
                      <m:e>
                        <m:r>
                          <m:rPr>
                            <m:sty m:val="p"/>
                          </m:rPr>
                          <a:rPr lang="en-IN">
                            <a:latin typeface="Cambria Math"/>
                          </a:rPr>
                          <m:t>i</m:t>
                        </m:r>
                      </m:e>
                    </m:acc>
                  </m:oMath>
                </a14:m>
                <a:r>
                  <a:rPr lang="en-IN" dirty="0" smtClean="0"/>
                  <a:t> =&gt; S’ is moving along </a:t>
                </a:r>
              </a:p>
              <a:p>
                <a:r>
                  <a:rPr lang="en-IN" dirty="0" smtClean="0"/>
                  <a:t>x direction</a:t>
                </a:r>
              </a:p>
              <a:p>
                <a:endParaRPr lang="en-IN" sz="600" dirty="0" smtClean="0"/>
              </a:p>
              <a:p>
                <a:r>
                  <a:rPr lang="en-IN" dirty="0" smtClean="0"/>
                  <a:t>      x = x’ + </a:t>
                </a:r>
                <a:r>
                  <a:rPr lang="en-IN" dirty="0" err="1" smtClean="0"/>
                  <a:t>vt</a:t>
                </a:r>
                <a:endParaRPr lang="en-IN" dirty="0" smtClean="0"/>
              </a:p>
              <a:p>
                <a:pPr marL="285750" indent="-285750">
                  <a:buFont typeface="Symbol"/>
                  <a:buChar char="Þ"/>
                </a:pPr>
                <a:r>
                  <a:rPr lang="en-IN" dirty="0" smtClean="0"/>
                  <a:t>x’= x  - </a:t>
                </a:r>
                <a:r>
                  <a:rPr lang="en-IN" dirty="0" err="1" smtClean="0"/>
                  <a:t>vt</a:t>
                </a:r>
                <a:endParaRPr lang="en-IN" dirty="0" smtClean="0"/>
              </a:p>
              <a:p>
                <a:r>
                  <a:rPr lang="en-IN" dirty="0"/>
                  <a:t> </a:t>
                </a:r>
                <a:r>
                  <a:rPr lang="en-IN" dirty="0" smtClean="0"/>
                  <a:t>     y’ = y</a:t>
                </a:r>
              </a:p>
              <a:p>
                <a:r>
                  <a:rPr lang="en-IN" dirty="0"/>
                  <a:t> </a:t>
                </a:r>
                <a:r>
                  <a:rPr lang="en-IN" dirty="0" smtClean="0"/>
                  <a:t>     z’ = z</a:t>
                </a:r>
              </a:p>
              <a:p>
                <a:r>
                  <a:rPr lang="en-IN" dirty="0"/>
                  <a:t> </a:t>
                </a:r>
                <a:r>
                  <a:rPr lang="en-IN" dirty="0" smtClean="0"/>
                  <a:t>     t’ = t</a:t>
                </a:r>
              </a:p>
              <a:p>
                <a:r>
                  <a:rPr lang="en-US" dirty="0"/>
                  <a:t>the generalized Galilean </a:t>
                </a:r>
                <a:r>
                  <a:rPr lang="en-US" dirty="0" smtClean="0"/>
                  <a:t>transformation </a:t>
                </a:r>
                <a:r>
                  <a:rPr lang="en-US" dirty="0"/>
                  <a:t>in </a:t>
                </a:r>
                <a:r>
                  <a:rPr lang="en-US" dirty="0" smtClean="0"/>
                  <a:t>vector</a:t>
                </a:r>
              </a:p>
              <a:p>
                <a:r>
                  <a:rPr lang="en-US" dirty="0" smtClean="0"/>
                  <a:t>Notation is </a:t>
                </a:r>
              </a:p>
              <a:p>
                <a:endParaRPr lang="en-US" sz="900" dirty="0"/>
              </a:p>
              <a:p>
                <a:pPr/>
                <a14:m>
                  <m:oMathPara xmlns:m="http://schemas.openxmlformats.org/officeDocument/2006/math">
                    <m:oMathParaPr>
                      <m:jc m:val="left"/>
                    </m:oMathParaPr>
                    <m:oMath xmlns:m="http://schemas.openxmlformats.org/officeDocument/2006/math">
                      <m:acc>
                        <m:accPr>
                          <m:chr m:val="⃑"/>
                          <m:ctrlPr>
                            <a:rPr lang="en-IN" i="1" smtClean="0">
                              <a:latin typeface="Cambria Math" panose="02040503050406030204" pitchFamily="18" charset="0"/>
                            </a:rPr>
                          </m:ctrlPr>
                        </m:accPr>
                        <m:e>
                          <m:r>
                            <m:rPr>
                              <m:sty m:val="p"/>
                            </m:rPr>
                            <a:rPr lang="en-IN" b="0" i="0" smtClean="0">
                              <a:latin typeface="Cambria Math"/>
                            </a:rPr>
                            <m:t>r</m:t>
                          </m:r>
                          <m:r>
                            <a:rPr lang="en-IN" b="0" i="0" smtClean="0">
                              <a:latin typeface="Cambria Math"/>
                            </a:rPr>
                            <m:t>′</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r</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v</m:t>
                          </m:r>
                        </m:e>
                      </m:acc>
                      <m:r>
                        <m:rPr>
                          <m:sty m:val="p"/>
                        </m:rPr>
                        <a:rPr lang="en-IN" b="0" i="0" smtClean="0">
                          <a:latin typeface="Cambria Math"/>
                        </a:rPr>
                        <m:t>t</m:t>
                      </m:r>
                    </m:oMath>
                  </m:oMathPara>
                </a14:m>
                <a:endParaRPr lang="en-IN" dirty="0" smtClean="0"/>
              </a:p>
              <a:p>
                <a:r>
                  <a:rPr lang="en-IN" dirty="0" smtClean="0"/>
                  <a:t>t‘ = t</a:t>
                </a:r>
              </a:p>
              <a:p>
                <a:pPr/>
                <a14:m>
                  <m:oMathPara xmlns:m="http://schemas.openxmlformats.org/officeDocument/2006/math">
                    <m:oMathParaPr>
                      <m:jc m:val="left"/>
                    </m:oMathParaPr>
                    <m:oMath xmlns:m="http://schemas.openxmlformats.org/officeDocument/2006/math">
                      <m:r>
                        <a:rPr lang="en-IN" b="0" i="0" smtClean="0">
                          <a:latin typeface="Cambria Math"/>
                        </a:rPr>
                        <m:t>[</m:t>
                      </m:r>
                      <m:acc>
                        <m:accPr>
                          <m:chr m:val="⃑"/>
                          <m:ctrlPr>
                            <a:rPr lang="en-IN" i="1" smtClean="0">
                              <a:latin typeface="Cambria Math" panose="02040503050406030204" pitchFamily="18" charset="0"/>
                            </a:rPr>
                          </m:ctrlPr>
                        </m:accPr>
                        <m:e>
                          <m:r>
                            <m:rPr>
                              <m:sty m:val="p"/>
                            </m:rPr>
                            <a:rPr lang="en-IN" b="0" i="0" smtClean="0">
                              <a:latin typeface="Cambria Math"/>
                            </a:rPr>
                            <m:t>r</m:t>
                          </m:r>
                          <m:r>
                            <a:rPr lang="en-IN" b="0" i="0" smtClean="0">
                              <a:latin typeface="Cambria Math"/>
                            </a:rPr>
                            <m:t>′</m:t>
                          </m:r>
                        </m:e>
                      </m:acc>
                      <m:r>
                        <a:rPr lang="en-IN" b="0" i="0" smtClean="0">
                          <a:latin typeface="Cambria Math"/>
                        </a:rPr>
                        <m:t>⇒</m:t>
                      </m:r>
                      <m:r>
                        <m:rPr>
                          <m:sty m:val="p"/>
                        </m:rPr>
                        <a:rPr lang="en-IN" b="0" i="0" smtClean="0">
                          <a:latin typeface="Cambria Math"/>
                        </a:rPr>
                        <m:t>position</m:t>
                      </m:r>
                      <m:r>
                        <a:rPr lang="en-IN" b="0" i="0" smtClean="0">
                          <a:latin typeface="Cambria Math"/>
                        </a:rPr>
                        <m:t> </m:t>
                      </m:r>
                      <m:r>
                        <m:rPr>
                          <m:sty m:val="p"/>
                        </m:rPr>
                        <a:rPr lang="en-IN" b="0" i="0" smtClean="0">
                          <a:latin typeface="Cambria Math"/>
                        </a:rPr>
                        <m:t>vector</m:t>
                      </m:r>
                      <m:r>
                        <a:rPr lang="en-IN" b="0" i="0" smtClean="0">
                          <a:latin typeface="Cambria Math"/>
                        </a:rPr>
                        <m:t> </m:t>
                      </m:r>
                      <m:r>
                        <m:rPr>
                          <m:sty m:val="p"/>
                        </m:rPr>
                        <a:rPr lang="en-IN" b="0" i="0" smtClean="0">
                          <a:latin typeface="Cambria Math"/>
                        </a:rPr>
                        <m:t>of</m:t>
                      </m:r>
                      <m:r>
                        <a:rPr lang="en-IN" b="0" i="0" smtClean="0">
                          <a:latin typeface="Cambria Math"/>
                        </a:rPr>
                        <m:t> </m:t>
                      </m:r>
                      <m:r>
                        <m:rPr>
                          <m:sty m:val="p"/>
                        </m:rPr>
                        <a:rPr lang="en-IN" b="0" i="0" smtClean="0">
                          <a:latin typeface="Cambria Math"/>
                        </a:rPr>
                        <m:t>A</m:t>
                      </m:r>
                      <m:r>
                        <a:rPr lang="en-IN" b="0" i="0" smtClean="0">
                          <a:latin typeface="Cambria Math"/>
                        </a:rPr>
                        <m:t> </m:t>
                      </m:r>
                      <m:r>
                        <m:rPr>
                          <m:sty m:val="p"/>
                        </m:rPr>
                        <a:rPr lang="en-IN" b="0" i="0" smtClean="0">
                          <a:latin typeface="Cambria Math"/>
                        </a:rPr>
                        <m:t>w</m:t>
                      </m:r>
                      <m:r>
                        <a:rPr lang="en-IN" b="0" i="0" smtClean="0">
                          <a:latin typeface="Cambria Math"/>
                        </a:rPr>
                        <m:t>.</m:t>
                      </m:r>
                      <m:r>
                        <m:rPr>
                          <m:sty m:val="p"/>
                        </m:rPr>
                        <a:rPr lang="en-IN" b="0" i="0" smtClean="0">
                          <a:latin typeface="Cambria Math"/>
                        </a:rPr>
                        <m:t>r</m:t>
                      </m:r>
                      <m:r>
                        <a:rPr lang="en-IN" b="0" i="0" smtClean="0">
                          <a:latin typeface="Cambria Math"/>
                        </a:rPr>
                        <m:t>.</m:t>
                      </m:r>
                      <m:r>
                        <m:rPr>
                          <m:sty m:val="p"/>
                        </m:rPr>
                        <a:rPr lang="en-IN" b="0" i="0" smtClean="0">
                          <a:latin typeface="Cambria Math"/>
                        </a:rPr>
                        <m:t>t</m:t>
                      </m:r>
                      <m:r>
                        <a:rPr lang="en-IN" b="0" i="0" smtClean="0">
                          <a:latin typeface="Cambria Math"/>
                        </a:rPr>
                        <m:t> </m:t>
                      </m:r>
                      <m:sSup>
                        <m:sSupPr>
                          <m:ctrlPr>
                            <a:rPr lang="en-IN" b="0" i="1" smtClean="0">
                              <a:latin typeface="Cambria Math" panose="02040503050406030204" pitchFamily="18" charset="0"/>
                            </a:rPr>
                          </m:ctrlPr>
                        </m:sSupPr>
                        <m:e>
                          <m:r>
                            <m:rPr>
                              <m:sty m:val="p"/>
                            </m:rPr>
                            <a:rPr lang="en-IN" b="0" i="0" smtClean="0">
                              <a:latin typeface="Cambria Math"/>
                            </a:rPr>
                            <m:t>S</m:t>
                          </m:r>
                        </m:e>
                        <m:sup>
                          <m:r>
                            <a:rPr lang="en-IN" b="0" i="0" smtClean="0">
                              <a:latin typeface="Cambria Math"/>
                            </a:rPr>
                            <m:t>′</m:t>
                          </m:r>
                        </m:sup>
                      </m:sSup>
                    </m:oMath>
                  </m:oMathPara>
                </a14:m>
                <a:endParaRPr lang="en-IN" b="0" dirty="0" smtClean="0"/>
              </a:p>
              <a:p>
                <a14:m>
                  <m:oMath xmlns:m="http://schemas.openxmlformats.org/officeDocument/2006/math">
                    <m:acc>
                      <m:accPr>
                        <m:chr m:val="⃑"/>
                        <m:ctrlPr>
                          <a:rPr lang="en-IN" i="1">
                            <a:latin typeface="Cambria Math" panose="02040503050406030204" pitchFamily="18" charset="0"/>
                          </a:rPr>
                        </m:ctrlPr>
                      </m:accPr>
                      <m:e>
                        <m:r>
                          <m:rPr>
                            <m:sty m:val="p"/>
                          </m:rPr>
                          <a:rPr lang="en-IN">
                            <a:latin typeface="Cambria Math"/>
                          </a:rPr>
                          <m:t>r</m:t>
                        </m:r>
                      </m:e>
                    </m:acc>
                    <m:r>
                      <a:rPr lang="en-IN">
                        <a:latin typeface="Cambria Math"/>
                      </a:rPr>
                      <m:t>⇒</m:t>
                    </m:r>
                    <m:r>
                      <m:rPr>
                        <m:sty m:val="p"/>
                      </m:rPr>
                      <a:rPr lang="en-IN">
                        <a:latin typeface="Cambria Math"/>
                      </a:rPr>
                      <m:t>position</m:t>
                    </m:r>
                    <m:r>
                      <a:rPr lang="en-IN">
                        <a:latin typeface="Cambria Math"/>
                      </a:rPr>
                      <m:t> </m:t>
                    </m:r>
                    <m:r>
                      <m:rPr>
                        <m:sty m:val="p"/>
                      </m:rPr>
                      <a:rPr lang="en-IN">
                        <a:latin typeface="Cambria Math"/>
                      </a:rPr>
                      <m:t>vector</m:t>
                    </m:r>
                    <m:r>
                      <a:rPr lang="en-IN">
                        <a:latin typeface="Cambria Math"/>
                      </a:rPr>
                      <m:t> </m:t>
                    </m:r>
                    <m:r>
                      <m:rPr>
                        <m:sty m:val="p"/>
                      </m:rPr>
                      <a:rPr lang="en-IN">
                        <a:latin typeface="Cambria Math"/>
                      </a:rPr>
                      <m:t>of</m:t>
                    </m:r>
                    <m:r>
                      <a:rPr lang="en-IN">
                        <a:latin typeface="Cambria Math"/>
                      </a:rPr>
                      <m:t> </m:t>
                    </m:r>
                    <m:r>
                      <m:rPr>
                        <m:sty m:val="p"/>
                      </m:rPr>
                      <a:rPr lang="en-IN">
                        <a:latin typeface="Cambria Math"/>
                      </a:rPr>
                      <m:t>A</m:t>
                    </m:r>
                    <m:r>
                      <a:rPr lang="en-IN">
                        <a:latin typeface="Cambria Math"/>
                      </a:rPr>
                      <m:t> </m:t>
                    </m:r>
                    <m:r>
                      <m:rPr>
                        <m:sty m:val="p"/>
                      </m:rPr>
                      <a:rPr lang="en-IN">
                        <a:latin typeface="Cambria Math"/>
                      </a:rPr>
                      <m:t>w</m:t>
                    </m:r>
                    <m:r>
                      <a:rPr lang="en-IN">
                        <a:latin typeface="Cambria Math"/>
                      </a:rPr>
                      <m:t>.</m:t>
                    </m:r>
                    <m:r>
                      <m:rPr>
                        <m:sty m:val="p"/>
                      </m:rPr>
                      <a:rPr lang="en-IN">
                        <a:latin typeface="Cambria Math"/>
                      </a:rPr>
                      <m:t>r</m:t>
                    </m:r>
                    <m:r>
                      <a:rPr lang="en-IN">
                        <a:latin typeface="Cambria Math"/>
                      </a:rPr>
                      <m:t>.</m:t>
                    </m:r>
                    <m:r>
                      <m:rPr>
                        <m:sty m:val="p"/>
                      </m:rPr>
                      <a:rPr lang="en-IN">
                        <a:latin typeface="Cambria Math"/>
                      </a:rPr>
                      <m:t>t</m:t>
                    </m:r>
                    <m:r>
                      <a:rPr lang="en-IN">
                        <a:latin typeface="Cambria Math"/>
                      </a:rPr>
                      <m:t> </m:t>
                    </m:r>
                    <m:r>
                      <m:rPr>
                        <m:sty m:val="p"/>
                      </m:rPr>
                      <a:rPr lang="en-IN">
                        <a:latin typeface="Cambria Math"/>
                      </a:rPr>
                      <m:t>S</m:t>
                    </m:r>
                  </m:oMath>
                </a14:m>
                <a:r>
                  <a:rPr lang="en-IN" dirty="0" smtClean="0"/>
                  <a:t>]</a:t>
                </a:r>
                <a:endParaRPr lang="en-IN" dirty="0"/>
              </a:p>
              <a:p>
                <a:pPr/>
                <a14:m>
                  <m:oMathPara xmlns:m="http://schemas.openxmlformats.org/officeDocument/2006/math">
                    <m:oMathParaPr>
                      <m:jc m:val="left"/>
                    </m:oMathParaPr>
                    <m:oMath xmlns:m="http://schemas.openxmlformats.org/officeDocument/2006/math">
                      <m:f>
                        <m:fPr>
                          <m:ctrlPr>
                            <a:rPr lang="en-IN" i="1" smtClean="0">
                              <a:latin typeface="Cambria Math" panose="02040503050406030204" pitchFamily="18" charset="0"/>
                            </a:rPr>
                          </m:ctrlPr>
                        </m:fPr>
                        <m:num>
                          <m:r>
                            <m:rPr>
                              <m:sty m:val="p"/>
                            </m:rPr>
                            <a:rPr lang="en-IN" b="0" i="0" smtClean="0">
                              <a:latin typeface="Cambria Math"/>
                            </a:rPr>
                            <m:t>d</m:t>
                          </m:r>
                          <m:acc>
                            <m:accPr>
                              <m:chr m:val="⃑"/>
                              <m:ctrlPr>
                                <a:rPr lang="en-IN" b="0" i="1" smtClean="0">
                                  <a:latin typeface="Cambria Math" panose="02040503050406030204" pitchFamily="18" charset="0"/>
                                </a:rPr>
                              </m:ctrlPr>
                            </m:accPr>
                            <m:e>
                              <m:r>
                                <m:rPr>
                                  <m:sty m:val="p"/>
                                </m:rPr>
                                <a:rPr lang="en-IN" b="0" i="0" smtClean="0">
                                  <a:latin typeface="Cambria Math"/>
                                </a:rPr>
                                <m:t>r</m:t>
                              </m:r>
                              <m:r>
                                <a:rPr lang="en-IN" b="0" i="0" smtClean="0">
                                  <a:latin typeface="Cambria Math"/>
                                </a:rPr>
                                <m:t>′</m:t>
                              </m:r>
                            </m:e>
                          </m:acc>
                        </m:num>
                        <m:den>
                          <m:r>
                            <m:rPr>
                              <m:sty m:val="p"/>
                            </m:rPr>
                            <a:rPr lang="en-IN" b="0" i="0" smtClean="0">
                              <a:latin typeface="Cambria Math"/>
                            </a:rPr>
                            <m:t>dt</m:t>
                          </m:r>
                        </m:den>
                      </m:f>
                      <m:r>
                        <a:rPr lang="en-IN" b="0" i="0" smtClean="0">
                          <a:latin typeface="Cambria Math"/>
                        </a:rPr>
                        <m:t>=</m:t>
                      </m:r>
                      <m:f>
                        <m:fPr>
                          <m:ctrlPr>
                            <a:rPr lang="en-IN" b="0" i="1" smtClean="0">
                              <a:latin typeface="Cambria Math" panose="02040503050406030204" pitchFamily="18" charset="0"/>
                            </a:rPr>
                          </m:ctrlPr>
                        </m:fPr>
                        <m:num>
                          <m:r>
                            <m:rPr>
                              <m:sty m:val="p"/>
                            </m:rPr>
                            <a:rPr lang="en-IN" b="0" i="0" smtClean="0">
                              <a:latin typeface="Cambria Math"/>
                            </a:rPr>
                            <m:t>d</m:t>
                          </m:r>
                          <m:acc>
                            <m:accPr>
                              <m:chr m:val="⃑"/>
                              <m:ctrlPr>
                                <a:rPr lang="en-IN" b="0" i="1" smtClean="0">
                                  <a:latin typeface="Cambria Math" panose="02040503050406030204" pitchFamily="18" charset="0"/>
                                </a:rPr>
                              </m:ctrlPr>
                            </m:accPr>
                            <m:e>
                              <m:r>
                                <m:rPr>
                                  <m:sty m:val="p"/>
                                </m:rPr>
                                <a:rPr lang="en-IN" b="0" i="0" smtClean="0">
                                  <a:latin typeface="Cambria Math"/>
                                </a:rPr>
                                <m:t>r</m:t>
                              </m:r>
                            </m:e>
                          </m:acc>
                        </m:num>
                        <m:den>
                          <m:r>
                            <m:rPr>
                              <m:sty m:val="p"/>
                            </m:rPr>
                            <a:rPr lang="en-IN" b="0" i="0" smtClean="0">
                              <a:latin typeface="Cambria Math"/>
                            </a:rPr>
                            <m:t>dt</m:t>
                          </m:r>
                        </m:den>
                      </m:f>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v</m:t>
                          </m:r>
                        </m:e>
                      </m:acc>
                    </m:oMath>
                  </m:oMathPara>
                </a14:m>
                <a:endParaRPr lang="en-IN" b="0" dirty="0" smtClean="0"/>
              </a:p>
              <a:p>
                <a:pPr/>
                <a14:m>
                  <m:oMathPara xmlns:m="http://schemas.openxmlformats.org/officeDocument/2006/math">
                    <m:oMathParaPr>
                      <m:jc m:val="left"/>
                    </m:oMathParaPr>
                    <m:oMath xmlns:m="http://schemas.openxmlformats.org/officeDocument/2006/math">
                      <m:acc>
                        <m:accPr>
                          <m:chr m:val="⃑"/>
                          <m:ctrlPr>
                            <a:rPr lang="en-IN" i="1" smtClean="0">
                              <a:latin typeface="Cambria Math" panose="02040503050406030204" pitchFamily="18" charset="0"/>
                            </a:rPr>
                          </m:ctrlPr>
                        </m:accPr>
                        <m:e>
                          <m:r>
                            <m:rPr>
                              <m:sty m:val="p"/>
                            </m:rPr>
                            <a:rPr lang="en-IN" b="0" i="0" smtClean="0">
                              <a:latin typeface="Cambria Math"/>
                            </a:rPr>
                            <m:t>u</m:t>
                          </m:r>
                          <m:r>
                            <a:rPr lang="en-IN" b="0" i="0" smtClean="0">
                              <a:latin typeface="Cambria Math"/>
                            </a:rPr>
                            <m:t>′</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u</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v</m:t>
                          </m:r>
                        </m:e>
                      </m:acc>
                    </m:oMath>
                  </m:oMathPara>
                </a14:m>
                <a:endParaRPr lang="en-IN" dirty="0" smtClean="0"/>
              </a:p>
              <a:p>
                <a:pPr/>
                <a14:m>
                  <m:oMathPara xmlns:m="http://schemas.openxmlformats.org/officeDocument/2006/math">
                    <m:oMathParaPr>
                      <m:jc m:val="left"/>
                    </m:oMathParaPr>
                    <m:oMath xmlns:m="http://schemas.openxmlformats.org/officeDocument/2006/math">
                      <m:acc>
                        <m:accPr>
                          <m:chr m:val="⃑"/>
                          <m:ctrlPr>
                            <a:rPr lang="en-IN" i="1" smtClean="0">
                              <a:latin typeface="Cambria Math" panose="02040503050406030204" pitchFamily="18" charset="0"/>
                            </a:rPr>
                          </m:ctrlPr>
                        </m:accPr>
                        <m:e>
                          <m:r>
                            <m:rPr>
                              <m:sty m:val="p"/>
                            </m:rPr>
                            <a:rPr lang="en-IN" b="0" i="0" smtClean="0">
                              <a:latin typeface="Cambria Math"/>
                            </a:rPr>
                            <m:t>u</m:t>
                          </m:r>
                          <m:r>
                            <a:rPr lang="en-IN" b="0" i="0" smtClean="0">
                              <a:latin typeface="Cambria Math"/>
                            </a:rPr>
                            <m:t>′</m:t>
                          </m:r>
                        </m:e>
                      </m:acc>
                      <m:r>
                        <a:rPr lang="en-IN" b="0" i="0" smtClean="0">
                          <a:latin typeface="Cambria Math"/>
                        </a:rPr>
                        <m:t>⇒</m:t>
                      </m:r>
                      <m:r>
                        <m:rPr>
                          <m:sty m:val="p"/>
                        </m:rPr>
                        <a:rPr lang="en-IN" b="0" i="0" smtClean="0">
                          <a:latin typeface="Cambria Math"/>
                        </a:rPr>
                        <m:t>velocity</m:t>
                      </m:r>
                      <m:r>
                        <a:rPr lang="en-IN" b="0" i="0" smtClean="0">
                          <a:latin typeface="Cambria Math"/>
                        </a:rPr>
                        <m:t> </m:t>
                      </m:r>
                      <m:r>
                        <m:rPr>
                          <m:sty m:val="p"/>
                        </m:rPr>
                        <a:rPr lang="en-IN" b="0" i="0" smtClean="0">
                          <a:latin typeface="Cambria Math"/>
                        </a:rPr>
                        <m:t>of</m:t>
                      </m:r>
                      <m:r>
                        <a:rPr lang="en-IN" b="0" i="0" smtClean="0">
                          <a:latin typeface="Cambria Math"/>
                        </a:rPr>
                        <m:t> </m:t>
                      </m:r>
                      <m:r>
                        <m:rPr>
                          <m:sty m:val="p"/>
                        </m:rPr>
                        <a:rPr lang="en-IN" b="0" i="0" smtClean="0">
                          <a:latin typeface="Cambria Math"/>
                        </a:rPr>
                        <m:t>A</m:t>
                      </m:r>
                      <m:r>
                        <a:rPr lang="en-IN" b="0" i="0" smtClean="0">
                          <a:latin typeface="Cambria Math"/>
                        </a:rPr>
                        <m:t> </m:t>
                      </m:r>
                      <m:r>
                        <m:rPr>
                          <m:sty m:val="p"/>
                        </m:rPr>
                        <a:rPr lang="en-IN" b="0" i="0" smtClean="0">
                          <a:latin typeface="Cambria Math"/>
                        </a:rPr>
                        <m:t>w</m:t>
                      </m:r>
                      <m:r>
                        <a:rPr lang="en-IN" b="0" i="0" smtClean="0">
                          <a:latin typeface="Cambria Math"/>
                        </a:rPr>
                        <m:t>.</m:t>
                      </m:r>
                      <m:r>
                        <m:rPr>
                          <m:sty m:val="p"/>
                        </m:rPr>
                        <a:rPr lang="en-IN" b="0" i="0" smtClean="0">
                          <a:latin typeface="Cambria Math"/>
                        </a:rPr>
                        <m:t>r</m:t>
                      </m:r>
                      <m:r>
                        <a:rPr lang="en-IN" b="0" i="0" smtClean="0">
                          <a:latin typeface="Cambria Math"/>
                        </a:rPr>
                        <m:t>.</m:t>
                      </m:r>
                      <m:r>
                        <m:rPr>
                          <m:sty m:val="p"/>
                        </m:rPr>
                        <a:rPr lang="en-IN" b="0" i="0" smtClean="0">
                          <a:latin typeface="Cambria Math"/>
                        </a:rPr>
                        <m:t>t</m:t>
                      </m:r>
                      <m:r>
                        <a:rPr lang="en-IN" b="0" i="0" smtClean="0">
                          <a:latin typeface="Cambria Math"/>
                        </a:rPr>
                        <m:t> </m:t>
                      </m:r>
                      <m:sSup>
                        <m:sSupPr>
                          <m:ctrlPr>
                            <a:rPr lang="en-IN" b="0" i="1" smtClean="0">
                              <a:latin typeface="Cambria Math" panose="02040503050406030204" pitchFamily="18" charset="0"/>
                            </a:rPr>
                          </m:ctrlPr>
                        </m:sSupPr>
                        <m:e>
                          <m:r>
                            <m:rPr>
                              <m:sty m:val="p"/>
                            </m:rPr>
                            <a:rPr lang="en-IN" b="0" i="0" smtClean="0">
                              <a:latin typeface="Cambria Math"/>
                            </a:rPr>
                            <m:t>S</m:t>
                          </m:r>
                        </m:e>
                        <m:sup>
                          <m:r>
                            <a:rPr lang="en-IN" b="0" i="0" smtClean="0">
                              <a:latin typeface="Cambria Math"/>
                            </a:rPr>
                            <m:t>′</m:t>
                          </m:r>
                        </m:sup>
                      </m:sSup>
                    </m:oMath>
                  </m:oMathPara>
                </a14:m>
                <a:endParaRPr lang="en-IN" b="0" dirty="0" smtClean="0"/>
              </a:p>
              <a:p>
                <a:pPr/>
                <a14:m>
                  <m:oMathPara xmlns:m="http://schemas.openxmlformats.org/officeDocument/2006/math">
                    <m:oMathParaPr>
                      <m:jc m:val="left"/>
                    </m:oMathParaPr>
                    <m:oMath xmlns:m="http://schemas.openxmlformats.org/officeDocument/2006/math">
                      <m:acc>
                        <m:accPr>
                          <m:chr m:val="⃑"/>
                          <m:ctrlPr>
                            <a:rPr lang="en-IN" i="1">
                              <a:latin typeface="Cambria Math" panose="02040503050406030204" pitchFamily="18" charset="0"/>
                            </a:rPr>
                          </m:ctrlPr>
                        </m:accPr>
                        <m:e>
                          <m:r>
                            <m:rPr>
                              <m:sty m:val="p"/>
                            </m:rPr>
                            <a:rPr lang="en-IN">
                              <a:latin typeface="Cambria Math"/>
                            </a:rPr>
                            <m:t>u</m:t>
                          </m:r>
                        </m:e>
                      </m:acc>
                      <m:r>
                        <a:rPr lang="en-IN">
                          <a:latin typeface="Cambria Math"/>
                        </a:rPr>
                        <m:t>⇒</m:t>
                      </m:r>
                      <m:r>
                        <m:rPr>
                          <m:sty m:val="p"/>
                        </m:rPr>
                        <a:rPr lang="en-IN">
                          <a:latin typeface="Cambria Math"/>
                        </a:rPr>
                        <m:t>velocity</m:t>
                      </m:r>
                      <m:r>
                        <a:rPr lang="en-IN">
                          <a:latin typeface="Cambria Math"/>
                        </a:rPr>
                        <m:t> </m:t>
                      </m:r>
                      <m:r>
                        <m:rPr>
                          <m:sty m:val="p"/>
                        </m:rPr>
                        <a:rPr lang="en-IN">
                          <a:latin typeface="Cambria Math"/>
                        </a:rPr>
                        <m:t>of</m:t>
                      </m:r>
                      <m:r>
                        <a:rPr lang="en-IN">
                          <a:latin typeface="Cambria Math"/>
                        </a:rPr>
                        <m:t> </m:t>
                      </m:r>
                      <m:r>
                        <m:rPr>
                          <m:sty m:val="p"/>
                        </m:rPr>
                        <a:rPr lang="en-IN">
                          <a:latin typeface="Cambria Math"/>
                        </a:rPr>
                        <m:t>A</m:t>
                      </m:r>
                      <m:r>
                        <a:rPr lang="en-IN">
                          <a:latin typeface="Cambria Math"/>
                        </a:rPr>
                        <m:t> </m:t>
                      </m:r>
                      <m:r>
                        <m:rPr>
                          <m:sty m:val="p"/>
                        </m:rPr>
                        <a:rPr lang="en-IN">
                          <a:latin typeface="Cambria Math"/>
                        </a:rPr>
                        <m:t>w</m:t>
                      </m:r>
                      <m:r>
                        <a:rPr lang="en-IN">
                          <a:latin typeface="Cambria Math"/>
                        </a:rPr>
                        <m:t>.</m:t>
                      </m:r>
                      <m:r>
                        <m:rPr>
                          <m:sty m:val="p"/>
                        </m:rPr>
                        <a:rPr lang="en-IN">
                          <a:latin typeface="Cambria Math"/>
                        </a:rPr>
                        <m:t>r</m:t>
                      </m:r>
                      <m:r>
                        <a:rPr lang="en-IN">
                          <a:latin typeface="Cambria Math"/>
                        </a:rPr>
                        <m:t>.</m:t>
                      </m:r>
                      <m:r>
                        <m:rPr>
                          <m:sty m:val="p"/>
                        </m:rPr>
                        <a:rPr lang="en-IN">
                          <a:latin typeface="Cambria Math"/>
                        </a:rPr>
                        <m:t>t</m:t>
                      </m:r>
                      <m:r>
                        <a:rPr lang="en-IN" b="0" i="0" smtClean="0">
                          <a:latin typeface="Cambria Math"/>
                        </a:rPr>
                        <m:t> </m:t>
                      </m:r>
                      <m:r>
                        <m:rPr>
                          <m:sty m:val="p"/>
                        </m:rPr>
                        <a:rPr lang="en-IN" b="0" i="0" smtClean="0">
                          <a:latin typeface="Cambria Math"/>
                        </a:rPr>
                        <m:t>S</m:t>
                      </m:r>
                    </m:oMath>
                  </m:oMathPara>
                </a14:m>
                <a:endParaRPr lang="en-IN" dirty="0"/>
              </a:p>
            </p:txBody>
          </p:sp>
        </mc:Choice>
        <mc:Fallback xmlns="">
          <p:sp>
            <p:nvSpPr>
              <p:cNvPr id="4" name="TextBox 3"/>
              <p:cNvSpPr txBox="1">
                <a:spLocks noRot="1" noChangeAspect="1" noMove="1" noResize="1" noEditPoints="1" noAdjustHandles="1" noChangeArrowheads="1" noChangeShapeType="1" noTextEdit="1"/>
              </p:cNvSpPr>
              <p:nvPr/>
            </p:nvSpPr>
            <p:spPr>
              <a:xfrm>
                <a:off x="3779912" y="1052736"/>
                <a:ext cx="4903009" cy="5651099"/>
              </a:xfrm>
              <a:prstGeom prst="rect">
                <a:avLst/>
              </a:prstGeom>
              <a:blipFill rotWithShape="1">
                <a:blip r:embed="rId3"/>
                <a:stretch>
                  <a:fillRect l="-995" t="-539" r="-1244"/>
                </a:stretch>
              </a:blipFill>
            </p:spPr>
            <p:txBody>
              <a:bodyPr/>
              <a:lstStyle/>
              <a:p>
                <a:r>
                  <a:rPr lang="en-IN">
                    <a:noFill/>
                  </a:rPr>
                  <a:t> </a:t>
                </a:r>
              </a:p>
            </p:txBody>
          </p:sp>
        </mc:Fallback>
      </mc:AlternateContent>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13</a:t>
            </a:fld>
            <a:endParaRPr lang="en-IN"/>
          </a:p>
        </p:txBody>
      </p:sp>
    </p:spTree>
    <p:extLst>
      <p:ext uri="{BB962C8B-B14F-4D97-AF65-F5344CB8AC3E}">
        <p14:creationId xmlns:p14="http://schemas.microsoft.com/office/powerpoint/2010/main" val="116242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left)">
                                      <p:cBhvr>
                                        <p:cTn id="19" dur="500"/>
                                        <p:tgtEl>
                                          <p:spTgt spid="4">
                                            <p:txEl>
                                              <p:pRg st="4" end="4"/>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left)">
                                      <p:cBhvr>
                                        <p:cTn id="23" dur="500"/>
                                        <p:tgtEl>
                                          <p:spTgt spid="4">
                                            <p:txEl>
                                              <p:pRg st="5" end="5"/>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wipe(left)">
                                      <p:cBhvr>
                                        <p:cTn id="31" dur="500"/>
                                        <p:tgtEl>
                                          <p:spTgt spid="4">
                                            <p:txEl>
                                              <p:pRg st="7" end="7"/>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left)">
                                      <p:cBhvr>
                                        <p:cTn id="35" dur="500"/>
                                        <p:tgtEl>
                                          <p:spTgt spid="4">
                                            <p:txEl>
                                              <p:pRg st="8" end="8"/>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wipe(left)">
                                      <p:cBhvr>
                                        <p:cTn id="39" dur="500"/>
                                        <p:tgtEl>
                                          <p:spTgt spid="4">
                                            <p:txEl>
                                              <p:pRg st="9" end="9"/>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wipe(left)">
                                      <p:cBhvr>
                                        <p:cTn id="43" dur="500"/>
                                        <p:tgtEl>
                                          <p:spTgt spid="4">
                                            <p:txEl>
                                              <p:pRg st="11" end="11"/>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wipe(left)">
                                      <p:cBhvr>
                                        <p:cTn id="47" dur="500"/>
                                        <p:tgtEl>
                                          <p:spTgt spid="4">
                                            <p:txEl>
                                              <p:pRg st="12" end="12"/>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wipe(left)">
                                      <p:cBhvr>
                                        <p:cTn id="51" dur="500"/>
                                        <p:tgtEl>
                                          <p:spTgt spid="4">
                                            <p:txEl>
                                              <p:pRg st="13" end="13"/>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Effect transition="in" filter="wipe(left)">
                                      <p:cBhvr>
                                        <p:cTn id="55" dur="500"/>
                                        <p:tgtEl>
                                          <p:spTgt spid="4">
                                            <p:txEl>
                                              <p:pRg st="14" end="14"/>
                                            </p:tx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
                                            <p:txEl>
                                              <p:pRg st="15" end="15"/>
                                            </p:txEl>
                                          </p:spTgt>
                                        </p:tgtEl>
                                        <p:attrNameLst>
                                          <p:attrName>style.visibility</p:attrName>
                                        </p:attrNameLst>
                                      </p:cBhvr>
                                      <p:to>
                                        <p:strVal val="visible"/>
                                      </p:to>
                                    </p:set>
                                    <p:animEffect transition="in" filter="wipe(left)">
                                      <p:cBhvr>
                                        <p:cTn id="59" dur="500"/>
                                        <p:tgtEl>
                                          <p:spTgt spid="4">
                                            <p:txEl>
                                              <p:pRg st="15" end="15"/>
                                            </p:tx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4">
                                            <p:txEl>
                                              <p:pRg st="16" end="16"/>
                                            </p:txEl>
                                          </p:spTgt>
                                        </p:tgtEl>
                                        <p:attrNameLst>
                                          <p:attrName>style.visibility</p:attrName>
                                        </p:attrNameLst>
                                      </p:cBhvr>
                                      <p:to>
                                        <p:strVal val="visible"/>
                                      </p:to>
                                    </p:set>
                                    <p:animEffect transition="in" filter="wipe(left)">
                                      <p:cBhvr>
                                        <p:cTn id="63" dur="500"/>
                                        <p:tgtEl>
                                          <p:spTgt spid="4">
                                            <p:txEl>
                                              <p:pRg st="16" end="16"/>
                                            </p:tx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4">
                                            <p:txEl>
                                              <p:pRg st="17" end="17"/>
                                            </p:txEl>
                                          </p:spTgt>
                                        </p:tgtEl>
                                        <p:attrNameLst>
                                          <p:attrName>style.visibility</p:attrName>
                                        </p:attrNameLst>
                                      </p:cBhvr>
                                      <p:to>
                                        <p:strVal val="visible"/>
                                      </p:to>
                                    </p:set>
                                    <p:animEffect transition="in" filter="wipe(left)">
                                      <p:cBhvr>
                                        <p:cTn id="67" dur="500"/>
                                        <p:tgtEl>
                                          <p:spTgt spid="4">
                                            <p:txEl>
                                              <p:pRg st="17" end="17"/>
                                            </p:tx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4">
                                            <p:txEl>
                                              <p:pRg st="18" end="18"/>
                                            </p:txEl>
                                          </p:spTgt>
                                        </p:tgtEl>
                                        <p:attrNameLst>
                                          <p:attrName>style.visibility</p:attrName>
                                        </p:attrNameLst>
                                      </p:cBhvr>
                                      <p:to>
                                        <p:strVal val="visible"/>
                                      </p:to>
                                    </p:set>
                                    <p:animEffect transition="in" filter="wipe(left)">
                                      <p:cBhvr>
                                        <p:cTn id="71"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3546404" y="1203189"/>
                <a:ext cx="5562100" cy="3645229"/>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acc>
                        <m:accPr>
                          <m:chr m:val="⃑"/>
                          <m:ctrlPr>
                            <a:rPr lang="en-IN" i="1" smtClean="0">
                              <a:latin typeface="Cambria Math" panose="02040503050406030204" pitchFamily="18" charset="0"/>
                            </a:rPr>
                          </m:ctrlPr>
                        </m:accPr>
                        <m:e>
                          <m:r>
                            <m:rPr>
                              <m:sty m:val="p"/>
                            </m:rPr>
                            <a:rPr lang="en-IN">
                              <a:latin typeface="Cambria Math"/>
                            </a:rPr>
                            <m:t>u</m:t>
                          </m:r>
                          <m:r>
                            <a:rPr lang="en-IN">
                              <a:latin typeface="Cambria Math"/>
                            </a:rPr>
                            <m:t>′</m:t>
                          </m:r>
                        </m:e>
                      </m:acc>
                      <m:r>
                        <a:rPr lang="en-IN">
                          <a:latin typeface="Cambria Math"/>
                        </a:rPr>
                        <m:t>=</m:t>
                      </m:r>
                      <m:acc>
                        <m:accPr>
                          <m:chr m:val="⃑"/>
                          <m:ctrlPr>
                            <a:rPr lang="en-IN" i="1">
                              <a:latin typeface="Cambria Math" panose="02040503050406030204" pitchFamily="18" charset="0"/>
                            </a:rPr>
                          </m:ctrlPr>
                        </m:accPr>
                        <m:e>
                          <m:r>
                            <m:rPr>
                              <m:sty m:val="p"/>
                            </m:rPr>
                            <a:rPr lang="en-IN">
                              <a:latin typeface="Cambria Math"/>
                            </a:rPr>
                            <m:t>u</m:t>
                          </m:r>
                        </m:e>
                      </m:acc>
                      <m:r>
                        <a:rPr lang="en-IN">
                          <a:latin typeface="Cambria Math"/>
                        </a:rPr>
                        <m:t>−</m:t>
                      </m:r>
                      <m:acc>
                        <m:accPr>
                          <m:chr m:val="⃑"/>
                          <m:ctrlPr>
                            <a:rPr lang="en-IN" i="1">
                              <a:latin typeface="Cambria Math" panose="02040503050406030204" pitchFamily="18" charset="0"/>
                            </a:rPr>
                          </m:ctrlPr>
                        </m:accPr>
                        <m:e>
                          <m:r>
                            <m:rPr>
                              <m:sty m:val="p"/>
                            </m:rPr>
                            <a:rPr lang="en-IN">
                              <a:latin typeface="Cambria Math"/>
                            </a:rPr>
                            <m:t>v</m:t>
                          </m:r>
                        </m:e>
                      </m:acc>
                    </m:oMath>
                  </m:oMathPara>
                </a14:m>
                <a:endParaRPr lang="en-IN" dirty="0" smtClean="0"/>
              </a:p>
              <a:p>
                <a:pPr/>
                <a14:m>
                  <m:oMathPara xmlns:m="http://schemas.openxmlformats.org/officeDocument/2006/math">
                    <m:oMathParaPr>
                      <m:jc m:val="left"/>
                    </m:oMathParaPr>
                    <m:oMath xmlns:m="http://schemas.openxmlformats.org/officeDocument/2006/math">
                      <m:f>
                        <m:fPr>
                          <m:ctrlPr>
                            <a:rPr lang="en-IN" i="1" smtClean="0">
                              <a:latin typeface="Cambria Math" panose="02040503050406030204" pitchFamily="18" charset="0"/>
                            </a:rPr>
                          </m:ctrlPr>
                        </m:fPr>
                        <m:num>
                          <m:r>
                            <a:rPr lang="en-IN" b="0" i="1" smtClean="0">
                              <a:latin typeface="Cambria Math"/>
                            </a:rPr>
                            <m:t>𝑑</m:t>
                          </m:r>
                          <m:acc>
                            <m:accPr>
                              <m:chr m:val="⃑"/>
                              <m:ctrlPr>
                                <a:rPr lang="en-IN" b="0" i="1" smtClean="0">
                                  <a:latin typeface="Cambria Math" panose="02040503050406030204" pitchFamily="18" charset="0"/>
                                </a:rPr>
                              </m:ctrlPr>
                            </m:accPr>
                            <m:e>
                              <m:r>
                                <a:rPr lang="en-IN" b="0" i="1" smtClean="0">
                                  <a:latin typeface="Cambria Math"/>
                                </a:rPr>
                                <m:t>𝑢</m:t>
                              </m:r>
                              <m:r>
                                <a:rPr lang="en-IN" b="0" i="1" smtClean="0">
                                  <a:latin typeface="Cambria Math"/>
                                </a:rPr>
                                <m:t>′</m:t>
                              </m:r>
                            </m:e>
                          </m:acc>
                        </m:num>
                        <m:den>
                          <m:r>
                            <a:rPr lang="en-IN" b="0" i="1" smtClean="0">
                              <a:latin typeface="Cambria Math"/>
                            </a:rPr>
                            <m:t>𝑑𝑡</m:t>
                          </m:r>
                        </m:den>
                      </m:f>
                      <m:r>
                        <a:rPr lang="en-IN" b="0" i="1" smtClean="0">
                          <a:latin typeface="Cambria Math"/>
                        </a:rPr>
                        <m:t>= </m:t>
                      </m:r>
                      <m:f>
                        <m:fPr>
                          <m:ctrlPr>
                            <a:rPr lang="en-IN" b="0" i="1" smtClean="0">
                              <a:latin typeface="Cambria Math" panose="02040503050406030204" pitchFamily="18" charset="0"/>
                            </a:rPr>
                          </m:ctrlPr>
                        </m:fPr>
                        <m:num>
                          <m:r>
                            <a:rPr lang="en-IN" b="0" i="1" smtClean="0">
                              <a:latin typeface="Cambria Math"/>
                            </a:rPr>
                            <m:t>𝑑</m:t>
                          </m:r>
                          <m:acc>
                            <m:accPr>
                              <m:chr m:val="⃑"/>
                              <m:ctrlPr>
                                <a:rPr lang="en-IN" b="0" i="1" smtClean="0">
                                  <a:latin typeface="Cambria Math" panose="02040503050406030204" pitchFamily="18" charset="0"/>
                                </a:rPr>
                              </m:ctrlPr>
                            </m:accPr>
                            <m:e>
                              <m:r>
                                <a:rPr lang="en-IN" b="0" i="1" smtClean="0">
                                  <a:latin typeface="Cambria Math"/>
                                </a:rPr>
                                <m:t>𝑢</m:t>
                              </m:r>
                            </m:e>
                          </m:acc>
                        </m:num>
                        <m:den>
                          <m:r>
                            <a:rPr lang="en-IN" b="0" i="1" smtClean="0">
                              <a:latin typeface="Cambria Math"/>
                            </a:rPr>
                            <m:t>𝑑𝑡</m:t>
                          </m:r>
                        </m:den>
                      </m:f>
                      <m:r>
                        <a:rPr lang="en-IN" b="0" i="1" smtClean="0">
                          <a:latin typeface="Cambria Math"/>
                        </a:rPr>
                        <m:t> </m:t>
                      </m:r>
                      <m:d>
                        <m:dPr>
                          <m:begChr m:val="["/>
                          <m:endChr m:val="]"/>
                          <m:ctrlPr>
                            <a:rPr lang="en-IN" i="1">
                              <a:latin typeface="Cambria Math" panose="02040503050406030204" pitchFamily="18" charset="0"/>
                            </a:rPr>
                          </m:ctrlPr>
                        </m:dPr>
                        <m:e>
                          <m:r>
                            <m:rPr>
                              <m:sty m:val="p"/>
                            </m:rPr>
                            <a:rPr lang="en-IN">
                              <a:latin typeface="Cambria Math"/>
                            </a:rPr>
                            <m:t>as</m:t>
                          </m:r>
                          <m:r>
                            <a:rPr lang="en-IN">
                              <a:latin typeface="Cambria Math"/>
                            </a:rPr>
                            <m:t> </m:t>
                          </m:r>
                          <m:acc>
                            <m:accPr>
                              <m:chr m:val="⃑"/>
                              <m:ctrlPr>
                                <a:rPr lang="en-IN" i="1">
                                  <a:latin typeface="Cambria Math" panose="02040503050406030204" pitchFamily="18" charset="0"/>
                                </a:rPr>
                              </m:ctrlPr>
                            </m:accPr>
                            <m:e>
                              <m:r>
                                <m:rPr>
                                  <m:sty m:val="p"/>
                                </m:rPr>
                                <a:rPr lang="en-IN">
                                  <a:latin typeface="Cambria Math"/>
                                </a:rPr>
                                <m:t>v</m:t>
                              </m:r>
                            </m:e>
                          </m:acc>
                          <m:r>
                            <a:rPr lang="en-IN">
                              <a:latin typeface="Cambria Math"/>
                            </a:rPr>
                            <m:t> </m:t>
                          </m:r>
                          <m:r>
                            <m:rPr>
                              <m:sty m:val="p"/>
                            </m:rPr>
                            <a:rPr lang="en-IN">
                              <a:latin typeface="Cambria Math"/>
                            </a:rPr>
                            <m:t>is</m:t>
                          </m:r>
                          <m:r>
                            <a:rPr lang="en-IN">
                              <a:latin typeface="Cambria Math"/>
                            </a:rPr>
                            <m:t> </m:t>
                          </m:r>
                          <m:r>
                            <m:rPr>
                              <m:sty m:val="p"/>
                            </m:rPr>
                            <a:rPr lang="en-IN" b="0" i="0" smtClean="0">
                              <a:latin typeface="Cambria Math"/>
                            </a:rPr>
                            <m:t>constant</m:t>
                          </m:r>
                        </m:e>
                      </m:d>
                    </m:oMath>
                  </m:oMathPara>
                </a14:m>
                <a:endParaRPr lang="en-IN" dirty="0" smtClean="0"/>
              </a:p>
              <a:p>
                <a:pPr/>
                <a14:m>
                  <m:oMathPara xmlns:m="http://schemas.openxmlformats.org/officeDocument/2006/math">
                    <m:oMathParaPr>
                      <m:jc m:val="left"/>
                    </m:oMathParaPr>
                    <m:oMath xmlns:m="http://schemas.openxmlformats.org/officeDocument/2006/math">
                      <m:r>
                        <a:rPr lang="en-IN" i="1">
                          <a:latin typeface="Cambria Math"/>
                        </a:rPr>
                        <m:t>⇒</m:t>
                      </m:r>
                      <m:acc>
                        <m:accPr>
                          <m:chr m:val="⃑"/>
                          <m:ctrlPr>
                            <a:rPr lang="en-IN" i="1" smtClean="0">
                              <a:latin typeface="Cambria Math" panose="02040503050406030204" pitchFamily="18" charset="0"/>
                            </a:rPr>
                          </m:ctrlPr>
                        </m:accPr>
                        <m:e>
                          <m:r>
                            <m:rPr>
                              <m:sty m:val="p"/>
                            </m:rPr>
                            <a:rPr lang="en-IN" b="0" i="0" smtClean="0">
                              <a:latin typeface="Cambria Math"/>
                            </a:rPr>
                            <m:t>a</m:t>
                          </m:r>
                          <m:r>
                            <a:rPr lang="en-IN" b="0" i="0" smtClean="0">
                              <a:latin typeface="Cambria Math"/>
                            </a:rPr>
                            <m:t>′</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a</m:t>
                          </m:r>
                        </m:e>
                      </m:acc>
                      <m:r>
                        <a:rPr lang="en-IN" b="0" i="0" smtClean="0">
                          <a:latin typeface="Cambria Math"/>
                        </a:rPr>
                        <m:t> [</m:t>
                      </m:r>
                      <m:r>
                        <m:rPr>
                          <m:sty m:val="p"/>
                        </m:rPr>
                        <a:rPr lang="en-IN" b="0" i="0" smtClean="0">
                          <a:latin typeface="Cambria Math"/>
                        </a:rPr>
                        <m:t>where</m:t>
                      </m:r>
                      <m:r>
                        <a:rPr lang="en-IN" b="0" i="0" smtClean="0">
                          <a:latin typeface="Cambria Math"/>
                        </a:rPr>
                        <m:t> </m:t>
                      </m:r>
                      <m:acc>
                        <m:accPr>
                          <m:chr m:val="⃑"/>
                          <m:ctrlPr>
                            <a:rPr lang="en-IN" b="0" i="1" smtClean="0">
                              <a:latin typeface="Cambria Math" panose="02040503050406030204" pitchFamily="18" charset="0"/>
                            </a:rPr>
                          </m:ctrlPr>
                        </m:accPr>
                        <m:e>
                          <m:sSup>
                            <m:sSupPr>
                              <m:ctrlPr>
                                <a:rPr lang="en-IN" b="0" i="1" smtClean="0">
                                  <a:latin typeface="Cambria Math" panose="02040503050406030204" pitchFamily="18" charset="0"/>
                                </a:rPr>
                              </m:ctrlPr>
                            </m:sSupPr>
                            <m:e>
                              <m:r>
                                <m:rPr>
                                  <m:sty m:val="p"/>
                                </m:rPr>
                                <a:rPr lang="en-IN" b="0" i="0" smtClean="0">
                                  <a:latin typeface="Cambria Math"/>
                                </a:rPr>
                                <m:t>a</m:t>
                              </m:r>
                            </m:e>
                            <m:sup>
                              <m:r>
                                <a:rPr lang="en-IN" b="0" i="0" smtClean="0">
                                  <a:latin typeface="Cambria Math"/>
                                </a:rPr>
                                <m:t>′</m:t>
                              </m:r>
                            </m:sup>
                          </m:sSup>
                        </m:e>
                      </m:acc>
                      <m:r>
                        <a:rPr lang="en-IN" b="0" i="0" smtClean="0">
                          <a:latin typeface="Cambria Math"/>
                        </a:rPr>
                        <m:t>&amp; </m:t>
                      </m:r>
                      <m:acc>
                        <m:accPr>
                          <m:chr m:val="⃑"/>
                          <m:ctrlPr>
                            <a:rPr lang="en-IN" b="0" i="1" smtClean="0">
                              <a:latin typeface="Cambria Math" panose="02040503050406030204" pitchFamily="18" charset="0"/>
                            </a:rPr>
                          </m:ctrlPr>
                        </m:accPr>
                        <m:e>
                          <m:r>
                            <m:rPr>
                              <m:sty m:val="p"/>
                            </m:rPr>
                            <a:rPr lang="en-IN" b="0" i="0" smtClean="0">
                              <a:latin typeface="Cambria Math"/>
                            </a:rPr>
                            <m:t>a</m:t>
                          </m:r>
                        </m:e>
                      </m:acc>
                      <m:r>
                        <a:rPr lang="en-IN" b="0" i="0" smtClean="0">
                          <a:latin typeface="Cambria Math" panose="02040503050406030204" pitchFamily="18" charset="0"/>
                        </a:rPr>
                        <m:t> </m:t>
                      </m:r>
                      <m:r>
                        <m:rPr>
                          <m:sty m:val="p"/>
                        </m:rPr>
                        <a:rPr lang="en-IN" b="0" i="0" smtClean="0">
                          <a:latin typeface="Cambria Math"/>
                        </a:rPr>
                        <m:t>are</m:t>
                      </m:r>
                      <m:r>
                        <a:rPr lang="en-IN" b="0" i="0" smtClean="0">
                          <a:latin typeface="Cambria Math"/>
                        </a:rPr>
                        <m:t> </m:t>
                      </m:r>
                      <m:r>
                        <m:rPr>
                          <m:sty m:val="p"/>
                        </m:rPr>
                        <a:rPr lang="en-IN" b="0" i="0" smtClean="0">
                          <a:latin typeface="Cambria Math"/>
                        </a:rPr>
                        <m:t>acceleration</m:t>
                      </m:r>
                      <m:r>
                        <a:rPr lang="en-IN" b="0" i="0" smtClean="0">
                          <a:latin typeface="Cambria Math"/>
                        </a:rPr>
                        <m:t> </m:t>
                      </m:r>
                      <m:r>
                        <m:rPr>
                          <m:sty m:val="p"/>
                        </m:rPr>
                        <a:rPr lang="en-IN" b="0" i="0" smtClean="0">
                          <a:latin typeface="Cambria Math"/>
                        </a:rPr>
                        <m:t>of</m:t>
                      </m:r>
                      <m:r>
                        <a:rPr lang="en-IN" b="0" i="0" smtClean="0">
                          <a:latin typeface="Cambria Math"/>
                        </a:rPr>
                        <m:t> </m:t>
                      </m:r>
                      <m:r>
                        <m:rPr>
                          <m:sty m:val="p"/>
                        </m:rPr>
                        <a:rPr lang="en-IN" b="0" i="0" smtClean="0">
                          <a:latin typeface="Cambria Math"/>
                        </a:rPr>
                        <m:t>A</m:t>
                      </m:r>
                      <m:r>
                        <a:rPr lang="en-IN" b="0" i="0" smtClean="0">
                          <a:latin typeface="Cambria Math"/>
                        </a:rPr>
                        <m:t> </m:t>
                      </m:r>
                      <m:r>
                        <m:rPr>
                          <m:sty m:val="p"/>
                        </m:rPr>
                        <a:rPr lang="en-IN" b="0" i="0" smtClean="0">
                          <a:latin typeface="Cambria Math"/>
                        </a:rPr>
                        <m:t>w</m:t>
                      </m:r>
                      <m:r>
                        <a:rPr lang="en-IN" b="0" i="0" smtClean="0">
                          <a:latin typeface="Cambria Math"/>
                        </a:rPr>
                        <m:t>.</m:t>
                      </m:r>
                      <m:r>
                        <m:rPr>
                          <m:sty m:val="p"/>
                        </m:rPr>
                        <a:rPr lang="en-IN" b="0" i="0" smtClean="0">
                          <a:latin typeface="Cambria Math"/>
                        </a:rPr>
                        <m:t>r</m:t>
                      </m:r>
                      <m:r>
                        <a:rPr lang="en-IN" b="0" i="0" smtClean="0">
                          <a:latin typeface="Cambria Math"/>
                        </a:rPr>
                        <m:t>.</m:t>
                      </m:r>
                      <m:r>
                        <m:rPr>
                          <m:sty m:val="p"/>
                        </m:rPr>
                        <a:rPr lang="en-IN" b="0" i="0" smtClean="0">
                          <a:latin typeface="Cambria Math"/>
                        </a:rPr>
                        <m:t>t</m:t>
                      </m:r>
                    </m:oMath>
                  </m:oMathPara>
                </a14:m>
                <a:endParaRPr lang="en-IN" b="0" dirty="0" smtClean="0"/>
              </a:p>
              <a:p>
                <a:pPr/>
                <a14:m>
                  <m:oMathPara xmlns:m="http://schemas.openxmlformats.org/officeDocument/2006/math">
                    <m:oMathParaPr>
                      <m:jc m:val="left"/>
                    </m:oMathParaPr>
                    <m:oMath xmlns:m="http://schemas.openxmlformats.org/officeDocument/2006/math">
                      <m:r>
                        <a:rPr lang="en-IN" b="0" i="0" smtClean="0">
                          <a:latin typeface="Cambria Math"/>
                        </a:rPr>
                        <m:t>             </m:t>
                      </m:r>
                      <m:sSup>
                        <m:sSupPr>
                          <m:ctrlPr>
                            <a:rPr lang="en-IN" b="0" i="1" smtClean="0">
                              <a:latin typeface="Cambria Math" panose="02040503050406030204" pitchFamily="18" charset="0"/>
                            </a:rPr>
                          </m:ctrlPr>
                        </m:sSupPr>
                        <m:e>
                          <m:r>
                            <m:rPr>
                              <m:sty m:val="p"/>
                            </m:rPr>
                            <a:rPr lang="en-IN" b="0" i="0" smtClean="0">
                              <a:latin typeface="Cambria Math"/>
                            </a:rPr>
                            <m:t>S</m:t>
                          </m:r>
                        </m:e>
                        <m:sup>
                          <m:r>
                            <a:rPr lang="en-IN" b="0" i="0" smtClean="0">
                              <a:latin typeface="Cambria Math"/>
                            </a:rPr>
                            <m:t>′</m:t>
                          </m:r>
                        </m:sup>
                      </m:sSup>
                      <m:r>
                        <m:rPr>
                          <m:sty m:val="p"/>
                        </m:rPr>
                        <a:rPr lang="en-IN" b="0" i="0" smtClean="0">
                          <a:latin typeface="Cambria Math"/>
                        </a:rPr>
                        <m:t>and</m:t>
                      </m:r>
                      <m:r>
                        <a:rPr lang="en-IN" b="0" i="0" smtClean="0">
                          <a:latin typeface="Cambria Math"/>
                        </a:rPr>
                        <m:t> </m:t>
                      </m:r>
                      <m:r>
                        <m:rPr>
                          <m:sty m:val="p"/>
                        </m:rPr>
                        <a:rPr lang="en-IN" b="0" i="0" smtClean="0">
                          <a:latin typeface="Cambria Math"/>
                        </a:rPr>
                        <m:t>S</m:t>
                      </m:r>
                      <m:r>
                        <a:rPr lang="en-IN" b="0" i="0" smtClean="0">
                          <a:latin typeface="Cambria Math"/>
                        </a:rPr>
                        <m:t> </m:t>
                      </m:r>
                      <m:r>
                        <m:rPr>
                          <m:sty m:val="p"/>
                        </m:rPr>
                        <a:rPr lang="en-IN" b="0" i="0" smtClean="0">
                          <a:latin typeface="Cambria Math"/>
                        </a:rPr>
                        <m:t>respectively</m:t>
                      </m:r>
                      <m:r>
                        <a:rPr lang="en-IN" b="0" i="0" smtClean="0">
                          <a:latin typeface="Cambria Math"/>
                        </a:rPr>
                        <m:t>]</m:t>
                      </m:r>
                    </m:oMath>
                  </m:oMathPara>
                </a14:m>
                <a:endParaRPr lang="en-IN" dirty="0" smtClean="0"/>
              </a:p>
              <a:p>
                <a:pPr/>
                <a14:m>
                  <m:oMathPara xmlns:m="http://schemas.openxmlformats.org/officeDocument/2006/math">
                    <m:oMathParaPr>
                      <m:jc m:val="left"/>
                    </m:oMathParaPr>
                    <m:oMath xmlns:m="http://schemas.openxmlformats.org/officeDocument/2006/math">
                      <m:r>
                        <a:rPr lang="en-IN" b="0" i="0" smtClean="0">
                          <a:latin typeface="Cambria Math"/>
                        </a:rPr>
                        <m:t>⇒</m:t>
                      </m:r>
                      <m:r>
                        <m:rPr>
                          <m:sty m:val="p"/>
                        </m:rPr>
                        <a:rPr lang="en-IN" b="0" i="0" smtClean="0">
                          <a:latin typeface="Cambria Math"/>
                        </a:rPr>
                        <m:t>m</m:t>
                      </m:r>
                      <m:acc>
                        <m:accPr>
                          <m:chr m:val="⃑"/>
                          <m:ctrlPr>
                            <a:rPr lang="en-IN" b="0" i="1" smtClean="0">
                              <a:latin typeface="Cambria Math" panose="02040503050406030204" pitchFamily="18" charset="0"/>
                            </a:rPr>
                          </m:ctrlPr>
                        </m:accPr>
                        <m:e>
                          <m:r>
                            <m:rPr>
                              <m:sty m:val="p"/>
                            </m:rPr>
                            <a:rPr lang="en-IN" b="0" i="0" smtClean="0">
                              <a:latin typeface="Cambria Math"/>
                            </a:rPr>
                            <m:t>a</m:t>
                          </m:r>
                          <m:r>
                            <a:rPr lang="en-IN" b="0" i="0" smtClean="0">
                              <a:latin typeface="Cambria Math"/>
                            </a:rPr>
                            <m:t>′</m:t>
                          </m:r>
                        </m:e>
                      </m:acc>
                      <m:r>
                        <a:rPr lang="en-IN" b="0" i="0" smtClean="0">
                          <a:latin typeface="Cambria Math"/>
                        </a:rPr>
                        <m:t>=</m:t>
                      </m:r>
                      <m:r>
                        <m:rPr>
                          <m:sty m:val="p"/>
                        </m:rPr>
                        <a:rPr lang="en-IN" b="0" i="0" smtClean="0">
                          <a:latin typeface="Cambria Math"/>
                        </a:rPr>
                        <m:t>m</m:t>
                      </m:r>
                      <m:acc>
                        <m:accPr>
                          <m:chr m:val="⃑"/>
                          <m:ctrlPr>
                            <a:rPr lang="en-IN" b="0" i="1" smtClean="0">
                              <a:latin typeface="Cambria Math" panose="02040503050406030204" pitchFamily="18" charset="0"/>
                            </a:rPr>
                          </m:ctrlPr>
                        </m:accPr>
                        <m:e>
                          <m:r>
                            <m:rPr>
                              <m:sty m:val="p"/>
                            </m:rPr>
                            <a:rPr lang="en-IN" b="0" i="0" smtClean="0">
                              <a:latin typeface="Cambria Math"/>
                            </a:rPr>
                            <m:t>a</m:t>
                          </m:r>
                        </m:e>
                      </m:acc>
                      <m:r>
                        <a:rPr lang="en-IN" b="0" i="0" smtClean="0">
                          <a:latin typeface="Cambria Math"/>
                        </a:rPr>
                        <m:t>= </m:t>
                      </m:r>
                      <m:acc>
                        <m:accPr>
                          <m:chr m:val="⃑"/>
                          <m:ctrlPr>
                            <a:rPr lang="en-IN" b="0" i="1" smtClean="0">
                              <a:latin typeface="Cambria Math" panose="02040503050406030204" pitchFamily="18" charset="0"/>
                            </a:rPr>
                          </m:ctrlPr>
                        </m:accPr>
                        <m:e>
                          <m:r>
                            <m:rPr>
                              <m:sty m:val="p"/>
                            </m:rPr>
                            <a:rPr lang="en-IN" b="0" i="0" smtClean="0">
                              <a:latin typeface="Cambria Math"/>
                            </a:rPr>
                            <m:t>F</m:t>
                          </m:r>
                        </m:e>
                      </m:acc>
                    </m:oMath>
                  </m:oMathPara>
                </a14:m>
                <a:endParaRPr lang="en-IN" dirty="0" smtClean="0"/>
              </a:p>
              <a:p>
                <a:endParaRPr lang="en-IN" dirty="0"/>
              </a:p>
              <a:p>
                <a:r>
                  <a:rPr lang="en-US" dirty="0">
                    <a:latin typeface="Cambria Math" pitchFamily="18" charset="0"/>
                    <a:ea typeface="Cambria Math" pitchFamily="18" charset="0"/>
                  </a:rPr>
                  <a:t>same law of motion in the frame </a:t>
                </a:r>
                <a:r>
                  <a:rPr lang="en-US" b="1" dirty="0">
                    <a:latin typeface="Cambria Math" pitchFamily="18" charset="0"/>
                    <a:ea typeface="Cambria Math" pitchFamily="18" charset="0"/>
                  </a:rPr>
                  <a:t>S' </a:t>
                </a:r>
                <a:r>
                  <a:rPr lang="en-US" dirty="0">
                    <a:latin typeface="Cambria Math" pitchFamily="18" charset="0"/>
                    <a:ea typeface="Cambria Math" pitchFamily="18" charset="0"/>
                  </a:rPr>
                  <a:t>as in the frame </a:t>
                </a:r>
                <a:r>
                  <a:rPr lang="en-US" b="1" dirty="0">
                    <a:latin typeface="Cambria Math" pitchFamily="18" charset="0"/>
                    <a:ea typeface="Cambria Math" pitchFamily="18" charset="0"/>
                  </a:rPr>
                  <a:t>S</a:t>
                </a:r>
                <a:r>
                  <a:rPr lang="en-US" b="1" dirty="0" smtClean="0">
                    <a:latin typeface="Cambria Math" pitchFamily="18" charset="0"/>
                    <a:ea typeface="Cambria Math" pitchFamily="18" charset="0"/>
                  </a:rPr>
                  <a:t>.</a:t>
                </a:r>
              </a:p>
              <a:p>
                <a:endParaRPr lang="en-US" b="1" dirty="0">
                  <a:latin typeface="Cambria Math" pitchFamily="18" charset="0"/>
                  <a:ea typeface="Cambria Math" pitchFamily="18" charset="0"/>
                </a:endParaRPr>
              </a:p>
              <a:p>
                <a:r>
                  <a:rPr lang="en-US" dirty="0" smtClean="0">
                    <a:latin typeface="Cambria Math" pitchFamily="18" charset="0"/>
                    <a:ea typeface="Cambria Math" pitchFamily="18" charset="0"/>
                  </a:rPr>
                  <a:t>Let us now consider two </a:t>
                </a:r>
                <a:r>
                  <a:rPr lang="en-US" dirty="0">
                    <a:latin typeface="Cambria Math" pitchFamily="18" charset="0"/>
                    <a:ea typeface="Cambria Math" pitchFamily="18" charset="0"/>
                  </a:rPr>
                  <a:t>objects P</a:t>
                </a:r>
                <a:r>
                  <a:rPr lang="en-US" b="1" i="1" dirty="0">
                    <a:latin typeface="Cambria Math" pitchFamily="18" charset="0"/>
                    <a:ea typeface="Cambria Math" pitchFamily="18" charset="0"/>
                  </a:rPr>
                  <a:t> </a:t>
                </a:r>
                <a:r>
                  <a:rPr lang="en-US" dirty="0">
                    <a:latin typeface="Cambria Math" pitchFamily="18" charset="0"/>
                    <a:ea typeface="Cambria Math" pitchFamily="18" charset="0"/>
                  </a:rPr>
                  <a:t>and Q. </a:t>
                </a:r>
                <a:endParaRPr lang="en-US" dirty="0" smtClean="0">
                  <a:latin typeface="Cambria Math" pitchFamily="18" charset="0"/>
                  <a:ea typeface="Cambria Math" pitchFamily="18" charset="0"/>
                </a:endParaRPr>
              </a:p>
              <a:p>
                <a:r>
                  <a:rPr lang="en-US" dirty="0" smtClean="0">
                    <a:latin typeface="Cambria Math" pitchFamily="18" charset="0"/>
                    <a:ea typeface="Cambria Math" pitchFamily="18" charset="0"/>
                  </a:rPr>
                  <a:t>Let </a:t>
                </a:r>
                <a:r>
                  <a:rPr lang="en-US" dirty="0">
                    <a:latin typeface="Cambria Math" pitchFamily="18" charset="0"/>
                    <a:ea typeface="Cambria Math" pitchFamily="18" charset="0"/>
                  </a:rPr>
                  <a:t>the force of their interaction depend on the</a:t>
                </a:r>
              </a:p>
              <a:p>
                <a:r>
                  <a:rPr lang="en-US" dirty="0" smtClean="0">
                    <a:latin typeface="Cambria Math" pitchFamily="18" charset="0"/>
                    <a:ea typeface="Cambria Math" pitchFamily="18" charset="0"/>
                  </a:rPr>
                  <a:t>distance </a:t>
                </a:r>
                <a:r>
                  <a:rPr lang="en-US" dirty="0">
                    <a:latin typeface="Cambria Math" pitchFamily="18" charset="0"/>
                    <a:ea typeface="Cambria Math" pitchFamily="18" charset="0"/>
                  </a:rPr>
                  <a:t>between them, their relative velocity and time</a:t>
                </a:r>
                <a:endParaRPr lang="en-IN" dirty="0">
                  <a:latin typeface="Cambria Math" pitchFamily="18" charset="0"/>
                  <a:ea typeface="Cambria Math" pitchFamily="18" charset="0"/>
                </a:endParaRPr>
              </a:p>
            </p:txBody>
          </p:sp>
        </mc:Choice>
        <mc:Fallback>
          <p:sp>
            <p:nvSpPr>
              <p:cNvPr id="2" name="Rectangle 1"/>
              <p:cNvSpPr>
                <a:spLocks noRot="1" noChangeAspect="1" noMove="1" noResize="1" noEditPoints="1" noAdjustHandles="1" noChangeArrowheads="1" noChangeShapeType="1" noTextEdit="1"/>
              </p:cNvSpPr>
              <p:nvPr/>
            </p:nvSpPr>
            <p:spPr>
              <a:xfrm>
                <a:off x="3546404" y="1203189"/>
                <a:ext cx="5562100" cy="3645229"/>
              </a:xfrm>
              <a:prstGeom prst="rect">
                <a:avLst/>
              </a:prstGeom>
              <a:blipFill rotWithShape="0">
                <a:blip r:embed="rId2"/>
                <a:stretch>
                  <a:fillRect l="-987" r="-548" b="-1672"/>
                </a:stretch>
              </a:blipFill>
            </p:spPr>
            <p:txBody>
              <a:bodyPr/>
              <a:lstStyle/>
              <a:p>
                <a:r>
                  <a:rPr lang="en-IN">
                    <a:noFill/>
                  </a:rPr>
                  <a:t> </a:t>
                </a:r>
              </a:p>
            </p:txBody>
          </p:sp>
        </mc:Fallback>
      </mc:AlternateContent>
      <p:sp>
        <p:nvSpPr>
          <p:cNvPr id="3" name="Rounded Rectangle 2"/>
          <p:cNvSpPr/>
          <p:nvPr/>
        </p:nvSpPr>
        <p:spPr>
          <a:xfrm>
            <a:off x="2411760" y="116632"/>
            <a:ext cx="4248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Galilean Coordinate Transformations</a:t>
            </a:r>
            <a:endParaRPr lang="en-IN"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620" y="1525513"/>
            <a:ext cx="3481276" cy="3127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5" name="TextBox 4"/>
              <p:cNvSpPr txBox="1"/>
              <p:nvPr/>
            </p:nvSpPr>
            <p:spPr>
              <a:xfrm>
                <a:off x="467544" y="5157192"/>
                <a:ext cx="6543330" cy="726096"/>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IN" i="1" smtClean="0">
                              <a:latin typeface="Cambria Math" panose="02040503050406030204" pitchFamily="18" charset="0"/>
                            </a:rPr>
                          </m:ctrlPr>
                        </m:sSubPr>
                        <m:e>
                          <m:r>
                            <m:rPr>
                              <m:sty m:val="p"/>
                            </m:rPr>
                            <a:rPr lang="en-IN" b="0" i="0" smtClean="0">
                              <a:latin typeface="Cambria Math"/>
                            </a:rPr>
                            <m:t>x</m:t>
                          </m:r>
                          <m:r>
                            <a:rPr lang="en-IN" b="0" i="0" smtClean="0">
                              <a:latin typeface="Cambria Math"/>
                            </a:rPr>
                            <m:t>′</m:t>
                          </m:r>
                        </m:e>
                        <m:sub>
                          <m:r>
                            <m:rPr>
                              <m:sty m:val="p"/>
                            </m:rPr>
                            <a:rPr lang="en-IN" b="0" i="0" smtClean="0">
                              <a:latin typeface="Cambria Math"/>
                            </a:rPr>
                            <m:t>P</m:t>
                          </m:r>
                        </m:sub>
                      </m:sSub>
                      <m:r>
                        <a:rPr lang="en-IN" b="0" i="0" smtClean="0">
                          <a:latin typeface="Cambria Math"/>
                        </a:rPr>
                        <m:t>−</m:t>
                      </m:r>
                      <m:sSub>
                        <m:sSubPr>
                          <m:ctrlPr>
                            <a:rPr lang="en-IN" b="0" i="1" smtClean="0">
                              <a:latin typeface="Cambria Math" panose="02040503050406030204" pitchFamily="18" charset="0"/>
                            </a:rPr>
                          </m:ctrlPr>
                        </m:sSubPr>
                        <m:e>
                          <m:sSup>
                            <m:sSupPr>
                              <m:ctrlPr>
                                <a:rPr lang="en-IN" b="0" i="1" smtClean="0">
                                  <a:latin typeface="Cambria Math" panose="02040503050406030204" pitchFamily="18" charset="0"/>
                                </a:rPr>
                              </m:ctrlPr>
                            </m:sSupPr>
                            <m:e>
                              <m:r>
                                <m:rPr>
                                  <m:sty m:val="p"/>
                                </m:rPr>
                                <a:rPr lang="en-IN" b="0" i="0" smtClean="0">
                                  <a:latin typeface="Cambria Math"/>
                                </a:rPr>
                                <m:t>x</m:t>
                              </m:r>
                            </m:e>
                            <m:sup>
                              <m:r>
                                <a:rPr lang="en-IN" b="0" i="0" smtClean="0">
                                  <a:latin typeface="Cambria Math"/>
                                </a:rPr>
                                <m:t>′</m:t>
                              </m:r>
                            </m:sup>
                          </m:sSup>
                        </m:e>
                        <m:sub>
                          <m:r>
                            <m:rPr>
                              <m:sty m:val="p"/>
                            </m:rPr>
                            <a:rPr lang="en-IN" b="0" i="0" smtClean="0">
                              <a:latin typeface="Cambria Math"/>
                            </a:rPr>
                            <m:t>Q</m:t>
                          </m:r>
                        </m:sub>
                      </m:sSub>
                      <m:r>
                        <a:rPr lang="en-IN" b="0" i="0" smtClean="0">
                          <a:latin typeface="Cambria Math"/>
                        </a:rPr>
                        <m:t>=</m:t>
                      </m:r>
                      <m:sSub>
                        <m:sSubPr>
                          <m:ctrlPr>
                            <a:rPr lang="en-IN" b="0" i="1" smtClean="0">
                              <a:latin typeface="Cambria Math" panose="02040503050406030204" pitchFamily="18" charset="0"/>
                            </a:rPr>
                          </m:ctrlPr>
                        </m:sSubPr>
                        <m:e>
                          <m:r>
                            <m:rPr>
                              <m:sty m:val="p"/>
                            </m:rPr>
                            <a:rPr lang="en-IN" b="0" i="0" smtClean="0">
                              <a:latin typeface="Cambria Math"/>
                            </a:rPr>
                            <m:t>x</m:t>
                          </m:r>
                        </m:e>
                        <m:sub>
                          <m:r>
                            <m:rPr>
                              <m:sty m:val="p"/>
                            </m:rPr>
                            <a:rPr lang="en-IN" b="0" i="0" smtClean="0">
                              <a:latin typeface="Cambria Math"/>
                            </a:rPr>
                            <m:t>P</m:t>
                          </m:r>
                        </m:sub>
                      </m:sSub>
                      <m:r>
                        <a:rPr lang="en-IN" b="0" i="0" smtClean="0">
                          <a:latin typeface="Cambria Math"/>
                        </a:rPr>
                        <m:t>−</m:t>
                      </m:r>
                      <m:sSub>
                        <m:sSubPr>
                          <m:ctrlPr>
                            <a:rPr lang="en-IN" b="0" i="1" smtClean="0">
                              <a:latin typeface="Cambria Math" panose="02040503050406030204" pitchFamily="18" charset="0"/>
                            </a:rPr>
                          </m:ctrlPr>
                        </m:sSubPr>
                        <m:e>
                          <m:r>
                            <m:rPr>
                              <m:sty m:val="p"/>
                            </m:rPr>
                            <a:rPr lang="en-IN" b="0" i="0" smtClean="0">
                              <a:latin typeface="Cambria Math"/>
                            </a:rPr>
                            <m:t>x</m:t>
                          </m:r>
                        </m:e>
                        <m:sub>
                          <m:r>
                            <m:rPr>
                              <m:sty m:val="p"/>
                            </m:rPr>
                            <a:rPr lang="en-IN" b="0" i="0" smtClean="0">
                              <a:latin typeface="Cambria Math"/>
                            </a:rPr>
                            <m:t>Q</m:t>
                          </m:r>
                        </m:sub>
                      </m:sSub>
                      <m:r>
                        <a:rPr lang="en-IN" b="0" i="0" smtClean="0">
                          <a:latin typeface="Cambria Math"/>
                        </a:rPr>
                        <m:t> ;</m:t>
                      </m:r>
                      <m:sSub>
                        <m:sSubPr>
                          <m:ctrlPr>
                            <a:rPr lang="en-IN" i="1">
                              <a:latin typeface="Cambria Math" panose="02040503050406030204" pitchFamily="18" charset="0"/>
                            </a:rPr>
                          </m:ctrlPr>
                        </m:sSubPr>
                        <m:e>
                          <m:sSup>
                            <m:sSupPr>
                              <m:ctrlPr>
                                <a:rPr lang="en-IN" b="0" i="1" smtClean="0">
                                  <a:latin typeface="Cambria Math" panose="02040503050406030204" pitchFamily="18" charset="0"/>
                                </a:rPr>
                              </m:ctrlPr>
                            </m:sSupPr>
                            <m:e>
                              <m:r>
                                <m:rPr>
                                  <m:sty m:val="p"/>
                                </m:rPr>
                                <a:rPr lang="en-IN" b="0" i="0" smtClean="0">
                                  <a:latin typeface="Cambria Math"/>
                                </a:rPr>
                                <m:t>y</m:t>
                              </m:r>
                            </m:e>
                            <m:sup>
                              <m:r>
                                <a:rPr lang="en-IN" b="0" i="0" smtClean="0">
                                  <a:latin typeface="Cambria Math"/>
                                </a:rPr>
                                <m:t>′</m:t>
                              </m:r>
                            </m:sup>
                          </m:sSup>
                        </m:e>
                        <m:sub>
                          <m:r>
                            <m:rPr>
                              <m:sty m:val="p"/>
                            </m:rPr>
                            <a:rPr lang="en-IN" i="0">
                              <a:latin typeface="Cambria Math"/>
                            </a:rPr>
                            <m:t>P</m:t>
                          </m:r>
                        </m:sub>
                      </m:sSub>
                      <m:r>
                        <a:rPr lang="en-IN" i="0">
                          <a:latin typeface="Cambria Math"/>
                        </a:rPr>
                        <m:t>−</m:t>
                      </m:r>
                      <m:sSub>
                        <m:sSubPr>
                          <m:ctrlPr>
                            <a:rPr lang="en-IN" i="1">
                              <a:latin typeface="Cambria Math" panose="02040503050406030204" pitchFamily="18" charset="0"/>
                            </a:rPr>
                          </m:ctrlPr>
                        </m:sSubPr>
                        <m:e>
                          <m:sSup>
                            <m:sSupPr>
                              <m:ctrlPr>
                                <a:rPr lang="en-IN" b="0" i="1" smtClean="0">
                                  <a:latin typeface="Cambria Math" panose="02040503050406030204" pitchFamily="18" charset="0"/>
                                </a:rPr>
                              </m:ctrlPr>
                            </m:sSupPr>
                            <m:e>
                              <m:r>
                                <m:rPr>
                                  <m:sty m:val="p"/>
                                </m:rPr>
                                <a:rPr lang="en-IN" b="0" i="0" smtClean="0">
                                  <a:latin typeface="Cambria Math"/>
                                </a:rPr>
                                <m:t>y</m:t>
                              </m:r>
                            </m:e>
                            <m:sup>
                              <m:r>
                                <a:rPr lang="en-IN" b="0" i="0" smtClean="0">
                                  <a:latin typeface="Cambria Math"/>
                                </a:rPr>
                                <m:t>′</m:t>
                              </m:r>
                            </m:sup>
                          </m:sSup>
                        </m:e>
                        <m:sub>
                          <m:r>
                            <m:rPr>
                              <m:sty m:val="p"/>
                            </m:rPr>
                            <a:rPr lang="en-IN" i="0">
                              <a:latin typeface="Cambria Math"/>
                            </a:rPr>
                            <m:t>Q</m:t>
                          </m:r>
                        </m:sub>
                      </m:sSub>
                      <m:r>
                        <a:rPr lang="en-IN" i="0">
                          <a:latin typeface="Cambria Math"/>
                        </a:rPr>
                        <m:t>=</m:t>
                      </m:r>
                      <m:sSub>
                        <m:sSubPr>
                          <m:ctrlPr>
                            <a:rPr lang="en-IN" i="1">
                              <a:latin typeface="Cambria Math" panose="02040503050406030204" pitchFamily="18" charset="0"/>
                            </a:rPr>
                          </m:ctrlPr>
                        </m:sSubPr>
                        <m:e>
                          <m:r>
                            <m:rPr>
                              <m:sty m:val="p"/>
                            </m:rPr>
                            <a:rPr lang="en-IN" b="0" i="0" smtClean="0">
                              <a:latin typeface="Cambria Math"/>
                            </a:rPr>
                            <m:t>y</m:t>
                          </m:r>
                        </m:e>
                        <m:sub>
                          <m:r>
                            <m:rPr>
                              <m:sty m:val="p"/>
                            </m:rPr>
                            <a:rPr lang="en-IN" i="0">
                              <a:latin typeface="Cambria Math"/>
                            </a:rPr>
                            <m:t>P</m:t>
                          </m:r>
                        </m:sub>
                      </m:sSub>
                      <m:r>
                        <a:rPr lang="en-IN" i="0">
                          <a:latin typeface="Cambria Math"/>
                        </a:rPr>
                        <m:t>−</m:t>
                      </m:r>
                      <m:sSub>
                        <m:sSubPr>
                          <m:ctrlPr>
                            <a:rPr lang="en-IN" i="1">
                              <a:latin typeface="Cambria Math" panose="02040503050406030204" pitchFamily="18" charset="0"/>
                            </a:rPr>
                          </m:ctrlPr>
                        </m:sSubPr>
                        <m:e>
                          <m:r>
                            <m:rPr>
                              <m:sty m:val="p"/>
                            </m:rPr>
                            <a:rPr lang="en-IN" b="0" i="0" smtClean="0">
                              <a:latin typeface="Cambria Math"/>
                            </a:rPr>
                            <m:t>y</m:t>
                          </m:r>
                        </m:e>
                        <m:sub>
                          <m:r>
                            <m:rPr>
                              <m:sty m:val="p"/>
                            </m:rPr>
                            <a:rPr lang="en-IN" i="0">
                              <a:latin typeface="Cambria Math"/>
                            </a:rPr>
                            <m:t>Q</m:t>
                          </m:r>
                        </m:sub>
                      </m:sSub>
                      <m:r>
                        <a:rPr lang="en-IN" b="0" i="0" smtClean="0">
                          <a:latin typeface="Cambria Math"/>
                        </a:rPr>
                        <m:t>;</m:t>
                      </m:r>
                      <m:sSub>
                        <m:sSubPr>
                          <m:ctrlPr>
                            <a:rPr lang="en-IN" i="1">
                              <a:latin typeface="Cambria Math" panose="02040503050406030204" pitchFamily="18" charset="0"/>
                            </a:rPr>
                          </m:ctrlPr>
                        </m:sSubPr>
                        <m:e>
                          <m:sSup>
                            <m:sSupPr>
                              <m:ctrlPr>
                                <a:rPr lang="en-IN" b="0" i="1" smtClean="0">
                                  <a:latin typeface="Cambria Math" panose="02040503050406030204" pitchFamily="18" charset="0"/>
                                </a:rPr>
                              </m:ctrlPr>
                            </m:sSupPr>
                            <m:e>
                              <m:r>
                                <m:rPr>
                                  <m:sty m:val="p"/>
                                </m:rPr>
                                <a:rPr lang="en-IN" b="0" i="0" smtClean="0">
                                  <a:latin typeface="Cambria Math"/>
                                </a:rPr>
                                <m:t>z</m:t>
                              </m:r>
                            </m:e>
                            <m:sup>
                              <m:r>
                                <a:rPr lang="en-IN" b="0" i="0" smtClean="0">
                                  <a:latin typeface="Cambria Math"/>
                                </a:rPr>
                                <m:t>′</m:t>
                              </m:r>
                            </m:sup>
                          </m:sSup>
                        </m:e>
                        <m:sub>
                          <m:r>
                            <m:rPr>
                              <m:sty m:val="p"/>
                            </m:rPr>
                            <a:rPr lang="en-IN" i="0">
                              <a:latin typeface="Cambria Math"/>
                            </a:rPr>
                            <m:t>P</m:t>
                          </m:r>
                        </m:sub>
                      </m:sSub>
                      <m:r>
                        <a:rPr lang="en-IN" i="0">
                          <a:latin typeface="Cambria Math"/>
                        </a:rPr>
                        <m:t>−</m:t>
                      </m:r>
                      <m:sSub>
                        <m:sSubPr>
                          <m:ctrlPr>
                            <a:rPr lang="en-IN" i="1">
                              <a:latin typeface="Cambria Math" panose="02040503050406030204" pitchFamily="18" charset="0"/>
                            </a:rPr>
                          </m:ctrlPr>
                        </m:sSubPr>
                        <m:e>
                          <m:sSup>
                            <m:sSupPr>
                              <m:ctrlPr>
                                <a:rPr lang="en-IN" i="1">
                                  <a:latin typeface="Cambria Math" panose="02040503050406030204" pitchFamily="18" charset="0"/>
                                </a:rPr>
                              </m:ctrlPr>
                            </m:sSupPr>
                            <m:e>
                              <m:r>
                                <m:rPr>
                                  <m:sty m:val="p"/>
                                </m:rPr>
                                <a:rPr lang="en-IN" b="0" i="0" smtClean="0">
                                  <a:latin typeface="Cambria Math"/>
                                </a:rPr>
                                <m:t>z</m:t>
                              </m:r>
                            </m:e>
                            <m:sup>
                              <m:r>
                                <a:rPr lang="en-IN" i="0">
                                  <a:latin typeface="Cambria Math"/>
                                </a:rPr>
                                <m:t>′</m:t>
                              </m:r>
                            </m:sup>
                          </m:sSup>
                        </m:e>
                        <m:sub>
                          <m:r>
                            <m:rPr>
                              <m:sty m:val="p"/>
                            </m:rPr>
                            <a:rPr lang="en-IN" i="0">
                              <a:latin typeface="Cambria Math"/>
                            </a:rPr>
                            <m:t>Q</m:t>
                          </m:r>
                        </m:sub>
                      </m:sSub>
                      <m:r>
                        <a:rPr lang="en-IN" i="0">
                          <a:latin typeface="Cambria Math"/>
                        </a:rPr>
                        <m:t>=</m:t>
                      </m:r>
                      <m:sSub>
                        <m:sSubPr>
                          <m:ctrlPr>
                            <a:rPr lang="en-IN" i="1">
                              <a:latin typeface="Cambria Math" panose="02040503050406030204" pitchFamily="18" charset="0"/>
                            </a:rPr>
                          </m:ctrlPr>
                        </m:sSubPr>
                        <m:e>
                          <m:r>
                            <m:rPr>
                              <m:sty m:val="p"/>
                            </m:rPr>
                            <a:rPr lang="en-IN" b="0" i="0" smtClean="0">
                              <a:latin typeface="Cambria Math"/>
                            </a:rPr>
                            <m:t>z</m:t>
                          </m:r>
                        </m:e>
                        <m:sub>
                          <m:r>
                            <m:rPr>
                              <m:sty m:val="p"/>
                            </m:rPr>
                            <a:rPr lang="en-IN" i="0">
                              <a:latin typeface="Cambria Math"/>
                            </a:rPr>
                            <m:t>P</m:t>
                          </m:r>
                        </m:sub>
                      </m:sSub>
                      <m:r>
                        <a:rPr lang="en-IN" i="0">
                          <a:latin typeface="Cambria Math"/>
                        </a:rPr>
                        <m:t>−</m:t>
                      </m:r>
                      <m:sSub>
                        <m:sSubPr>
                          <m:ctrlPr>
                            <a:rPr lang="en-IN" i="1">
                              <a:latin typeface="Cambria Math" panose="02040503050406030204" pitchFamily="18" charset="0"/>
                            </a:rPr>
                          </m:ctrlPr>
                        </m:sSubPr>
                        <m:e>
                          <m:r>
                            <m:rPr>
                              <m:sty m:val="p"/>
                            </m:rPr>
                            <a:rPr lang="en-IN" b="0" i="0" smtClean="0">
                              <a:latin typeface="Cambria Math"/>
                            </a:rPr>
                            <m:t>z</m:t>
                          </m:r>
                        </m:e>
                        <m:sub>
                          <m:r>
                            <m:rPr>
                              <m:sty m:val="p"/>
                            </m:rPr>
                            <a:rPr lang="en-IN" i="0">
                              <a:latin typeface="Cambria Math"/>
                            </a:rPr>
                            <m:t>Q</m:t>
                          </m:r>
                        </m:sub>
                      </m:sSub>
                    </m:oMath>
                  </m:oMathPara>
                </a14:m>
                <a:endParaRPr lang="en-IN" dirty="0" smtClean="0"/>
              </a:p>
              <a:p>
                <a14:m>
                  <m:oMath xmlns:m="http://schemas.openxmlformats.org/officeDocument/2006/math">
                    <m:sSub>
                      <m:sSubPr>
                        <m:ctrlPr>
                          <a:rPr lang="en-IN" i="1" smtClean="0">
                            <a:latin typeface="Cambria Math" panose="02040503050406030204" pitchFamily="18" charset="0"/>
                          </a:rPr>
                        </m:ctrlPr>
                      </m:sSubPr>
                      <m:e>
                        <m:r>
                          <m:rPr>
                            <m:sty m:val="p"/>
                          </m:rPr>
                          <a:rPr lang="en-IN" b="0" i="0" smtClean="0">
                            <a:latin typeface="Cambria Math"/>
                          </a:rPr>
                          <m:t>t</m:t>
                        </m:r>
                        <m:r>
                          <a:rPr lang="en-IN" b="0" i="0" smtClean="0">
                            <a:latin typeface="Cambria Math"/>
                          </a:rPr>
                          <m:t>′</m:t>
                        </m:r>
                      </m:e>
                      <m:sub>
                        <m:r>
                          <m:rPr>
                            <m:sty m:val="p"/>
                          </m:rPr>
                          <a:rPr lang="en-IN" b="0" i="0" smtClean="0">
                            <a:latin typeface="Cambria Math"/>
                          </a:rPr>
                          <m:t>P</m:t>
                        </m:r>
                      </m:sub>
                    </m:sSub>
                    <m:r>
                      <a:rPr lang="en-IN" b="0" i="0" smtClean="0">
                        <a:latin typeface="Cambria Math"/>
                      </a:rPr>
                      <m:t>−</m:t>
                    </m:r>
                    <m:sSub>
                      <m:sSubPr>
                        <m:ctrlPr>
                          <a:rPr lang="en-IN" b="0" i="1" smtClean="0">
                            <a:latin typeface="Cambria Math" panose="02040503050406030204" pitchFamily="18" charset="0"/>
                          </a:rPr>
                        </m:ctrlPr>
                      </m:sSubPr>
                      <m:e>
                        <m:sSup>
                          <m:sSupPr>
                            <m:ctrlPr>
                              <a:rPr lang="en-IN" b="0" i="1" smtClean="0">
                                <a:latin typeface="Cambria Math" panose="02040503050406030204" pitchFamily="18" charset="0"/>
                              </a:rPr>
                            </m:ctrlPr>
                          </m:sSupPr>
                          <m:e>
                            <m:r>
                              <m:rPr>
                                <m:sty m:val="p"/>
                              </m:rPr>
                              <a:rPr lang="en-IN" b="0" i="0" smtClean="0">
                                <a:latin typeface="Cambria Math"/>
                              </a:rPr>
                              <m:t>t</m:t>
                            </m:r>
                          </m:e>
                          <m:sup>
                            <m:r>
                              <a:rPr lang="en-IN" b="0" i="0" smtClean="0">
                                <a:latin typeface="Cambria Math"/>
                              </a:rPr>
                              <m:t>′</m:t>
                            </m:r>
                          </m:sup>
                        </m:sSup>
                      </m:e>
                      <m:sub>
                        <m:r>
                          <m:rPr>
                            <m:sty m:val="p"/>
                          </m:rPr>
                          <a:rPr lang="en-IN" b="0" i="0" smtClean="0">
                            <a:latin typeface="Cambria Math"/>
                          </a:rPr>
                          <m:t>Q</m:t>
                        </m:r>
                      </m:sub>
                    </m:sSub>
                    <m:r>
                      <a:rPr lang="en-IN" b="0" i="0" smtClean="0">
                        <a:latin typeface="Cambria Math"/>
                      </a:rPr>
                      <m:t>=</m:t>
                    </m:r>
                    <m:sSub>
                      <m:sSubPr>
                        <m:ctrlPr>
                          <a:rPr lang="en-IN" b="0" i="1" smtClean="0">
                            <a:latin typeface="Cambria Math" panose="02040503050406030204" pitchFamily="18" charset="0"/>
                          </a:rPr>
                        </m:ctrlPr>
                      </m:sSubPr>
                      <m:e>
                        <m:r>
                          <m:rPr>
                            <m:sty m:val="p"/>
                          </m:rPr>
                          <a:rPr lang="en-IN" b="0" i="0" smtClean="0">
                            <a:latin typeface="Cambria Math"/>
                          </a:rPr>
                          <m:t>t</m:t>
                        </m:r>
                      </m:e>
                      <m:sub>
                        <m:r>
                          <m:rPr>
                            <m:sty m:val="p"/>
                          </m:rPr>
                          <a:rPr lang="en-IN" b="0" i="0" smtClean="0">
                            <a:latin typeface="Cambria Math"/>
                          </a:rPr>
                          <m:t>P</m:t>
                        </m:r>
                      </m:sub>
                    </m:sSub>
                    <m:r>
                      <a:rPr lang="en-IN" b="0" i="0" smtClean="0">
                        <a:latin typeface="Cambria Math"/>
                      </a:rPr>
                      <m:t>−</m:t>
                    </m:r>
                    <m:sSub>
                      <m:sSubPr>
                        <m:ctrlPr>
                          <a:rPr lang="en-IN" b="0" i="1" smtClean="0">
                            <a:latin typeface="Cambria Math" panose="02040503050406030204" pitchFamily="18" charset="0"/>
                          </a:rPr>
                        </m:ctrlPr>
                      </m:sSubPr>
                      <m:e>
                        <m:r>
                          <m:rPr>
                            <m:sty m:val="p"/>
                          </m:rPr>
                          <a:rPr lang="en-IN" b="0" i="0" smtClean="0">
                            <a:latin typeface="Cambria Math"/>
                          </a:rPr>
                          <m:t>t</m:t>
                        </m:r>
                      </m:e>
                      <m:sub>
                        <m:r>
                          <m:rPr>
                            <m:sty m:val="p"/>
                          </m:rPr>
                          <a:rPr lang="en-IN" b="0" i="0" smtClean="0">
                            <a:latin typeface="Cambria Math"/>
                          </a:rPr>
                          <m:t>Q</m:t>
                        </m:r>
                      </m:sub>
                    </m:sSub>
                    <m:r>
                      <a:rPr lang="en-IN" b="0" i="0" smtClean="0">
                        <a:latin typeface="Cambria Math"/>
                      </a:rPr>
                      <m:t> [</m:t>
                    </m:r>
                    <m:r>
                      <m:rPr>
                        <m:sty m:val="p"/>
                      </m:rPr>
                      <a:rPr lang="en-IN" b="0" i="0" smtClean="0">
                        <a:latin typeface="Cambria Math"/>
                      </a:rPr>
                      <m:t>Galilean</m:t>
                    </m:r>
                    <m:r>
                      <a:rPr lang="en-IN" b="0" i="0" smtClean="0">
                        <a:latin typeface="Cambria Math"/>
                      </a:rPr>
                      <m:t> </m:t>
                    </m:r>
                    <m:r>
                      <m:rPr>
                        <m:sty m:val="p"/>
                      </m:rPr>
                      <a:rPr lang="en-IN" b="0" i="0" smtClean="0">
                        <a:latin typeface="Cambria Math"/>
                      </a:rPr>
                      <m:t>transformation</m:t>
                    </m:r>
                    <m:r>
                      <a:rPr lang="en-IN" b="0" i="0" smtClean="0">
                        <a:latin typeface="Cambria Math"/>
                      </a:rPr>
                      <m:t> </m:t>
                    </m:r>
                    <m:r>
                      <m:rPr>
                        <m:sty m:val="p"/>
                      </m:rPr>
                      <a:rPr lang="en-IN" b="0" i="0" smtClean="0">
                        <a:latin typeface="Cambria Math"/>
                      </a:rPr>
                      <m:t>do</m:t>
                    </m:r>
                    <m:r>
                      <a:rPr lang="en-IN" b="0" i="0" smtClean="0">
                        <a:latin typeface="Cambria Math"/>
                      </a:rPr>
                      <m:t> </m:t>
                    </m:r>
                    <m:r>
                      <m:rPr>
                        <m:sty m:val="p"/>
                      </m:rPr>
                      <a:rPr lang="en-IN" b="0" i="0" smtClean="0">
                        <a:latin typeface="Cambria Math"/>
                      </a:rPr>
                      <m:t>not</m:t>
                    </m:r>
                    <m:r>
                      <a:rPr lang="en-IN" b="0" i="0" smtClean="0">
                        <a:latin typeface="Cambria Math"/>
                      </a:rPr>
                      <m:t> </m:t>
                    </m:r>
                    <m:r>
                      <m:rPr>
                        <m:sty m:val="p"/>
                      </m:rPr>
                      <a:rPr lang="en-IN" b="0" i="0" smtClean="0">
                        <a:latin typeface="Cambria Math"/>
                      </a:rPr>
                      <m:t>change</m:t>
                    </m:r>
                    <m:r>
                      <a:rPr lang="en-IN" b="0" i="0" smtClean="0">
                        <a:latin typeface="Cambria Math"/>
                      </a:rPr>
                      <m:t> </m:t>
                    </m:r>
                    <m:r>
                      <m:rPr>
                        <m:sty m:val="p"/>
                      </m:rPr>
                      <a:rPr lang="en-IN" b="0" i="0" smtClean="0">
                        <a:latin typeface="Cambria Math"/>
                      </a:rPr>
                      <m:t>time</m:t>
                    </m:r>
                    <m:r>
                      <a:rPr lang="en-IN" b="0" i="0" smtClean="0">
                        <a:latin typeface="Cambria Math"/>
                      </a:rPr>
                      <m:t>]</m:t>
                    </m:r>
                  </m:oMath>
                </a14:m>
                <a:r>
                  <a:rPr lang="en-IN" dirty="0" smtClean="0"/>
                  <a:t> </a:t>
                </a:r>
                <a:endParaRPr lang="en-IN" dirty="0"/>
              </a:p>
            </p:txBody>
          </p:sp>
        </mc:Choice>
        <mc:Fallback xmlns="">
          <p:sp>
            <p:nvSpPr>
              <p:cNvPr id="5" name="TextBox 4"/>
              <p:cNvSpPr txBox="1">
                <a:spLocks noRot="1" noChangeAspect="1" noMove="1" noResize="1" noEditPoints="1" noAdjustHandles="1" noChangeArrowheads="1" noChangeShapeType="1" noTextEdit="1"/>
              </p:cNvSpPr>
              <p:nvPr/>
            </p:nvSpPr>
            <p:spPr>
              <a:xfrm>
                <a:off x="467544" y="5157192"/>
                <a:ext cx="6543330" cy="726096"/>
              </a:xfrm>
              <a:prstGeom prst="rect">
                <a:avLst/>
              </a:prstGeom>
              <a:blipFill rotWithShape="1">
                <a:blip r:embed="rId4"/>
                <a:stretch>
                  <a:fillRect t="-3361" r="-652" b="-10084"/>
                </a:stretch>
              </a:blipFill>
            </p:spPr>
            <p:txBody>
              <a:bodyPr/>
              <a:lstStyle/>
              <a:p>
                <a:r>
                  <a:rPr lang="en-IN">
                    <a:noFill/>
                  </a:rPr>
                  <a:t> </a:t>
                </a:r>
              </a:p>
            </p:txBody>
          </p:sp>
        </mc:Fallback>
      </mc:AlternateContent>
      <p:sp>
        <p:nvSpPr>
          <p:cNvPr id="6" name="Oval 5"/>
          <p:cNvSpPr/>
          <p:nvPr/>
        </p:nvSpPr>
        <p:spPr>
          <a:xfrm>
            <a:off x="611560" y="5877272"/>
            <a:ext cx="7920880" cy="77038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Forces </a:t>
            </a:r>
            <a:r>
              <a:rPr lang="fr-FR" dirty="0" err="1" smtClean="0"/>
              <a:t>remain</a:t>
            </a:r>
            <a:r>
              <a:rPr lang="fr-FR" dirty="0"/>
              <a:t> </a:t>
            </a:r>
            <a:r>
              <a:rPr lang="fr-FR" dirty="0" err="1" smtClean="0"/>
              <a:t>inverient</a:t>
            </a:r>
            <a:r>
              <a:rPr lang="fr-FR" dirty="0" smtClean="0"/>
              <a:t> </a:t>
            </a:r>
            <a:r>
              <a:rPr lang="fr-FR" dirty="0" err="1" smtClean="0"/>
              <a:t>under</a:t>
            </a:r>
            <a:r>
              <a:rPr lang="fr-FR" dirty="0" smtClean="0"/>
              <a:t> </a:t>
            </a:r>
            <a:r>
              <a:rPr lang="fr-FR" dirty="0" err="1" smtClean="0"/>
              <a:t>Galiliean</a:t>
            </a:r>
            <a:r>
              <a:rPr lang="fr-FR" dirty="0" smtClean="0"/>
              <a:t> Transformations </a:t>
            </a:r>
            <a:endParaRPr lang="en-IN" dirty="0"/>
          </a:p>
        </p:txBody>
      </p:sp>
      <p:sp>
        <p:nvSpPr>
          <p:cNvPr id="7" name="Footer Placeholder 6"/>
          <p:cNvSpPr>
            <a:spLocks noGrp="1"/>
          </p:cNvSpPr>
          <p:nvPr>
            <p:ph type="ftr" sz="quarter" idx="11"/>
          </p:nvPr>
        </p:nvSpPr>
        <p:spPr/>
        <p:txBody>
          <a:bodyPr/>
          <a:lstStyle/>
          <a:p>
            <a:r>
              <a:rPr lang="en-IN" smtClean="0"/>
              <a:t>Dr. S. Chattopadhyay</a:t>
            </a:r>
            <a:endParaRPr lang="en-IN"/>
          </a:p>
        </p:txBody>
      </p:sp>
      <p:sp>
        <p:nvSpPr>
          <p:cNvPr id="8" name="Slide Number Placeholder 7"/>
          <p:cNvSpPr>
            <a:spLocks noGrp="1"/>
          </p:cNvSpPr>
          <p:nvPr>
            <p:ph type="sldNum" sz="quarter" idx="12"/>
          </p:nvPr>
        </p:nvSpPr>
        <p:spPr/>
        <p:txBody>
          <a:bodyPr/>
          <a:lstStyle/>
          <a:p>
            <a:fld id="{1B5DA7C4-0D5C-422D-907A-D77AED73A7AA}" type="slidenum">
              <a:rPr lang="en-IN" smtClean="0"/>
              <a:t>14</a:t>
            </a:fld>
            <a:endParaRPr lang="en-IN"/>
          </a:p>
        </p:txBody>
      </p:sp>
    </p:spTree>
    <p:extLst>
      <p:ext uri="{BB962C8B-B14F-4D97-AF65-F5344CB8AC3E}">
        <p14:creationId xmlns:p14="http://schemas.microsoft.com/office/powerpoint/2010/main" val="38517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wipe(left)">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wipe(left)">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wipe(left)">
                                      <p:cBhvr>
                                        <p:cTn id="47" dur="5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wipe(left)">
                                      <p:cBhvr>
                                        <p:cTn id="52" dur="500"/>
                                        <p:tgtEl>
                                          <p:spTgt spid="5">
                                            <p:txEl>
                                              <p:pRg st="0" end="0"/>
                                            </p:tx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5">
                                            <p:txEl>
                                              <p:pRg st="1" end="1"/>
                                            </p:txEl>
                                          </p:spTgt>
                                        </p:tgtEl>
                                        <p:attrNameLst>
                                          <p:attrName>style.visibility</p:attrName>
                                        </p:attrNameLst>
                                      </p:cBhvr>
                                      <p:to>
                                        <p:strVal val="visible"/>
                                      </p:to>
                                    </p:set>
                                    <p:animEffect transition="in" filter="wipe(left)">
                                      <p:cBhvr>
                                        <p:cTn id="56" dur="500"/>
                                        <p:tgtEl>
                                          <p:spTgt spid="5">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p:cTn id="61" dur="500" fill="hold"/>
                                        <p:tgtEl>
                                          <p:spTgt spid="6"/>
                                        </p:tgtEl>
                                        <p:attrNameLst>
                                          <p:attrName>ppt_w</p:attrName>
                                        </p:attrNameLst>
                                      </p:cBhvr>
                                      <p:tavLst>
                                        <p:tav tm="0">
                                          <p:val>
                                            <p:fltVal val="0"/>
                                          </p:val>
                                        </p:tav>
                                        <p:tav tm="100000">
                                          <p:val>
                                            <p:strVal val="#ppt_w"/>
                                          </p:val>
                                        </p:tav>
                                      </p:tavLst>
                                    </p:anim>
                                    <p:anim calcmode="lin" valueType="num">
                                      <p:cBhvr>
                                        <p:cTn id="62" dur="500" fill="hold"/>
                                        <p:tgtEl>
                                          <p:spTgt spid="6"/>
                                        </p:tgtEl>
                                        <p:attrNameLst>
                                          <p:attrName>ppt_h</p:attrName>
                                        </p:attrNameLst>
                                      </p:cBhvr>
                                      <p:tavLst>
                                        <p:tav tm="0">
                                          <p:val>
                                            <p:fltVal val="0"/>
                                          </p:val>
                                        </p:tav>
                                        <p:tav tm="100000">
                                          <p:val>
                                            <p:strVal val="#ppt_h"/>
                                          </p:val>
                                        </p:tav>
                                      </p:tavLst>
                                    </p:anim>
                                    <p:animEffect transition="in" filter="fade">
                                      <p:cBhvr>
                                        <p:cTn id="6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5"/>
      <p:bldP spid="5" grpId="0" uiExpand="1" build="p" bldLvl="5"/>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11760" y="210344"/>
            <a:ext cx="45365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Galilean Principle of Relativity</a:t>
            </a:r>
            <a:endParaRPr lang="en-IN" sz="2400" dirty="0"/>
          </a:p>
        </p:txBody>
      </p:sp>
      <p:sp>
        <p:nvSpPr>
          <p:cNvPr id="3" name="Rectangle 2"/>
          <p:cNvSpPr/>
          <p:nvPr/>
        </p:nvSpPr>
        <p:spPr>
          <a:xfrm>
            <a:off x="173425" y="1259468"/>
            <a:ext cx="8935588" cy="2308324"/>
          </a:xfrm>
          <a:prstGeom prst="rect">
            <a:avLst/>
          </a:prstGeom>
        </p:spPr>
        <p:txBody>
          <a:bodyPr wrap="none">
            <a:spAutoFit/>
          </a:bodyPr>
          <a:lstStyle/>
          <a:p>
            <a:r>
              <a:rPr lang="en-US" dirty="0"/>
              <a:t>A</a:t>
            </a:r>
            <a:r>
              <a:rPr lang="en-US" dirty="0" smtClean="0"/>
              <a:t>ccording </a:t>
            </a:r>
            <a:r>
              <a:rPr lang="en-US" dirty="0"/>
              <a:t>to the Galilean </a:t>
            </a:r>
            <a:r>
              <a:rPr lang="en-US" dirty="0" smtClean="0"/>
              <a:t>transformations</a:t>
            </a:r>
            <a:endParaRPr lang="en-US" dirty="0"/>
          </a:p>
          <a:p>
            <a:endParaRPr lang="en-US" b="1" dirty="0" smtClean="0"/>
          </a:p>
          <a:p>
            <a:pPr marL="285750" indent="-285750">
              <a:buFont typeface="Wingdings" pitchFamily="2" charset="2"/>
              <a:buChar char="Ø"/>
            </a:pPr>
            <a:r>
              <a:rPr lang="en-IN" dirty="0" smtClean="0"/>
              <a:t>Time</a:t>
            </a:r>
            <a:r>
              <a:rPr lang="en-IN" b="1" dirty="0" smtClean="0"/>
              <a:t> </a:t>
            </a:r>
            <a:r>
              <a:rPr lang="en-US" dirty="0" smtClean="0"/>
              <a:t>interval</a:t>
            </a:r>
            <a:r>
              <a:rPr lang="en-US" dirty="0"/>
              <a:t>, space interval (distance) and relative velocity measurements and hence the </a:t>
            </a:r>
            <a:endParaRPr lang="en-US" dirty="0" smtClean="0"/>
          </a:p>
          <a:p>
            <a:r>
              <a:rPr lang="en-US" dirty="0" smtClean="0"/>
              <a:t>Force law </a:t>
            </a:r>
            <a:r>
              <a:rPr lang="en-US" dirty="0"/>
              <a:t>in mechanics is the same</a:t>
            </a:r>
            <a:r>
              <a:rPr lang="en-US" b="1" dirty="0"/>
              <a:t> </a:t>
            </a:r>
            <a:r>
              <a:rPr lang="en-US" dirty="0"/>
              <a:t>in all inertial </a:t>
            </a:r>
            <a:r>
              <a:rPr lang="en-US" dirty="0" smtClean="0"/>
              <a:t>frame.</a:t>
            </a:r>
          </a:p>
          <a:p>
            <a:endParaRPr lang="en-US" dirty="0"/>
          </a:p>
          <a:p>
            <a:pPr marL="285750" indent="-285750">
              <a:buFont typeface="Wingdings" pitchFamily="2" charset="2"/>
              <a:buChar char="Ø"/>
            </a:pPr>
            <a:r>
              <a:rPr lang="en-US" dirty="0"/>
              <a:t>The relative velocity of the </a:t>
            </a:r>
            <a:r>
              <a:rPr lang="en-US" dirty="0" smtClean="0"/>
              <a:t>frames can</a:t>
            </a:r>
            <a:r>
              <a:rPr lang="en-US" b="1" dirty="0" smtClean="0"/>
              <a:t> </a:t>
            </a:r>
            <a:r>
              <a:rPr lang="en-US" dirty="0" smtClean="0"/>
              <a:t>be </a:t>
            </a:r>
            <a:r>
              <a:rPr lang="en-US" dirty="0"/>
              <a:t>arbitrary and does not affect these results</a:t>
            </a:r>
            <a:r>
              <a:rPr lang="en-US" dirty="0" smtClean="0"/>
              <a:t>.</a:t>
            </a:r>
          </a:p>
          <a:p>
            <a:endParaRPr lang="en-US" dirty="0"/>
          </a:p>
          <a:p>
            <a:pPr marL="285750" indent="-285750">
              <a:buFont typeface="Wingdings" pitchFamily="2" charset="2"/>
              <a:buChar char="Ø"/>
            </a:pPr>
            <a:r>
              <a:rPr lang="en-IN" dirty="0" smtClean="0"/>
              <a:t>The </a:t>
            </a:r>
            <a:r>
              <a:rPr lang="en-IN" dirty="0"/>
              <a:t>basic postulate </a:t>
            </a:r>
            <a:r>
              <a:rPr lang="en-IN" dirty="0" smtClean="0"/>
              <a:t>of </a:t>
            </a:r>
            <a:r>
              <a:rPr lang="en-US" dirty="0" smtClean="0"/>
              <a:t>classical </a:t>
            </a:r>
            <a:r>
              <a:rPr lang="en-US" dirty="0"/>
              <a:t>mechanics that the mass of a body </a:t>
            </a:r>
            <a:r>
              <a:rPr lang="en-US" dirty="0" smtClean="0"/>
              <a:t>is </a:t>
            </a:r>
            <a:r>
              <a:rPr lang="en-US" dirty="0"/>
              <a:t>an invariant quantity.</a:t>
            </a:r>
            <a:endParaRPr lang="en-IN" dirty="0"/>
          </a:p>
        </p:txBody>
      </p:sp>
      <p:sp>
        <p:nvSpPr>
          <p:cNvPr id="4" name="Oval 3"/>
          <p:cNvSpPr/>
          <p:nvPr/>
        </p:nvSpPr>
        <p:spPr>
          <a:xfrm>
            <a:off x="1259632" y="3573016"/>
            <a:ext cx="648072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laws of mechanics can be written in the </a:t>
            </a:r>
            <a:r>
              <a:rPr lang="en-US" dirty="0" smtClean="0"/>
              <a:t>same form </a:t>
            </a:r>
            <a:r>
              <a:rPr lang="en-US" dirty="0"/>
              <a:t>in </a:t>
            </a:r>
            <a:r>
              <a:rPr lang="en-US" dirty="0" smtClean="0"/>
              <a:t>all  inertial </a:t>
            </a:r>
            <a:r>
              <a:rPr lang="en-US" dirty="0"/>
              <a:t>frames. </a:t>
            </a:r>
            <a:endParaRPr lang="en-US" dirty="0" smtClean="0"/>
          </a:p>
        </p:txBody>
      </p:sp>
      <p:sp>
        <p:nvSpPr>
          <p:cNvPr id="5" name="Rounded Rectangle 4"/>
          <p:cNvSpPr/>
          <p:nvPr/>
        </p:nvSpPr>
        <p:spPr>
          <a:xfrm>
            <a:off x="683568" y="4653136"/>
            <a:ext cx="77048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If they hold in one inertial frame, they will also hold in all other inertial frames.</a:t>
            </a:r>
            <a:endParaRPr lang="en-IN" dirty="0"/>
          </a:p>
        </p:txBody>
      </p:sp>
      <p:sp>
        <p:nvSpPr>
          <p:cNvPr id="6" name="Oval 5"/>
          <p:cNvSpPr/>
          <p:nvPr/>
        </p:nvSpPr>
        <p:spPr>
          <a:xfrm>
            <a:off x="1187624" y="5394920"/>
            <a:ext cx="6552728"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 is a limited principle of relativity in t</a:t>
            </a:r>
            <a:r>
              <a:rPr lang="en-US" dirty="0" smtClean="0"/>
              <a:t>hat </a:t>
            </a:r>
            <a:r>
              <a:rPr lang="en-US" dirty="0"/>
              <a:t>it applies to only the laws of mechanics</a:t>
            </a:r>
            <a:endParaRPr lang="en-IN" dirty="0"/>
          </a:p>
        </p:txBody>
      </p:sp>
      <p:sp>
        <p:nvSpPr>
          <p:cNvPr id="7" name="Footer Placeholder 6"/>
          <p:cNvSpPr>
            <a:spLocks noGrp="1"/>
          </p:cNvSpPr>
          <p:nvPr>
            <p:ph type="ftr" sz="quarter" idx="11"/>
          </p:nvPr>
        </p:nvSpPr>
        <p:spPr/>
        <p:txBody>
          <a:bodyPr/>
          <a:lstStyle/>
          <a:p>
            <a:r>
              <a:rPr lang="en-IN" smtClean="0"/>
              <a:t>Dr. S. Chattopadhyay</a:t>
            </a:r>
            <a:endParaRPr lang="en-IN"/>
          </a:p>
        </p:txBody>
      </p:sp>
      <p:sp>
        <p:nvSpPr>
          <p:cNvPr id="8" name="Slide Number Placeholder 7"/>
          <p:cNvSpPr>
            <a:spLocks noGrp="1"/>
          </p:cNvSpPr>
          <p:nvPr>
            <p:ph type="sldNum" sz="quarter" idx="12"/>
          </p:nvPr>
        </p:nvSpPr>
        <p:spPr/>
        <p:txBody>
          <a:bodyPr/>
          <a:lstStyle/>
          <a:p>
            <a:fld id="{1B5DA7C4-0D5C-422D-907A-D77AED73A7AA}" type="slidenum">
              <a:rPr lang="en-IN" smtClean="0"/>
              <a:t>15</a:t>
            </a:fld>
            <a:endParaRPr lang="en-IN"/>
          </a:p>
        </p:txBody>
      </p:sp>
    </p:spTree>
    <p:extLst>
      <p:ext uri="{BB962C8B-B14F-4D97-AF65-F5344CB8AC3E}">
        <p14:creationId xmlns:p14="http://schemas.microsoft.com/office/powerpoint/2010/main" val="32393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bldLvl="5"/>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32656"/>
            <a:ext cx="61926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What </a:t>
            </a:r>
            <a:r>
              <a:rPr lang="en-US" sz="2400" dirty="0"/>
              <a:t>the Galilean principle of </a:t>
            </a:r>
            <a:r>
              <a:rPr lang="en-US" sz="2400" dirty="0" smtClean="0"/>
              <a:t>relativity </a:t>
            </a:r>
            <a:r>
              <a:rPr lang="en-IN" sz="2400" dirty="0" smtClean="0"/>
              <a:t>means?</a:t>
            </a:r>
            <a:endParaRPr lang="en-IN"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593408"/>
            <a:ext cx="3312368" cy="2139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67544" y="1458650"/>
            <a:ext cx="8136904" cy="1754326"/>
          </a:xfrm>
          <a:prstGeom prst="rect">
            <a:avLst/>
          </a:prstGeom>
        </p:spPr>
        <p:txBody>
          <a:bodyPr wrap="square">
            <a:spAutoFit/>
          </a:bodyPr>
          <a:lstStyle/>
          <a:p>
            <a:pPr algn="just"/>
            <a:r>
              <a:rPr lang="en-US" dirty="0"/>
              <a:t>Suppose you arc in a car </a:t>
            </a:r>
            <a:endParaRPr lang="en-US" dirty="0" smtClean="0"/>
          </a:p>
          <a:p>
            <a:pPr algn="just"/>
            <a:endParaRPr lang="en-US" dirty="0" smtClean="0"/>
          </a:p>
          <a:p>
            <a:pPr algn="just"/>
            <a:r>
              <a:rPr lang="en-US" dirty="0" smtClean="0"/>
              <a:t>The car is moving at </a:t>
            </a:r>
            <a:r>
              <a:rPr lang="en-US" dirty="0"/>
              <a:t>a constant </a:t>
            </a:r>
            <a:r>
              <a:rPr lang="en-US" dirty="0" smtClean="0"/>
              <a:t>speed</a:t>
            </a:r>
            <a:r>
              <a:rPr lang="en-US" b="1" dirty="0" smtClean="0"/>
              <a:t> </a:t>
            </a:r>
            <a:r>
              <a:rPr lang="en-US" dirty="0"/>
              <a:t>and </a:t>
            </a:r>
            <a:r>
              <a:rPr lang="en-US" dirty="0" smtClean="0"/>
              <a:t>you cannot look </a:t>
            </a:r>
            <a:r>
              <a:rPr lang="en-US" dirty="0"/>
              <a:t>out. </a:t>
            </a:r>
            <a:endParaRPr lang="en-US" dirty="0" smtClean="0"/>
          </a:p>
          <a:p>
            <a:pPr algn="just"/>
            <a:endParaRPr lang="en-US" dirty="0" smtClean="0"/>
          </a:p>
          <a:p>
            <a:pPr algn="just"/>
            <a:r>
              <a:rPr lang="en-US" dirty="0" smtClean="0"/>
              <a:t>To </a:t>
            </a:r>
            <a:r>
              <a:rPr lang="en-US" dirty="0"/>
              <a:t>you, all mechanical experiments performed and all </a:t>
            </a:r>
            <a:r>
              <a:rPr lang="en-US" dirty="0" smtClean="0"/>
              <a:t>mechanical phenomena</a:t>
            </a:r>
          </a:p>
          <a:p>
            <a:pPr algn="just"/>
            <a:r>
              <a:rPr lang="en-US" dirty="0" smtClean="0"/>
              <a:t>occurring </a:t>
            </a:r>
            <a:r>
              <a:rPr lang="en-US" dirty="0"/>
              <a:t>in the car will appear the same as if the car were not moving.</a:t>
            </a:r>
            <a:endParaRPr lang="en-IN" dirty="0"/>
          </a:p>
        </p:txBody>
      </p:sp>
      <p:sp>
        <p:nvSpPr>
          <p:cNvPr id="4" name="Rectangle 3"/>
          <p:cNvSpPr/>
          <p:nvPr/>
        </p:nvSpPr>
        <p:spPr>
          <a:xfrm>
            <a:off x="3888432" y="3645024"/>
            <a:ext cx="4572000" cy="1477328"/>
          </a:xfrm>
          <a:prstGeom prst="rect">
            <a:avLst/>
          </a:prstGeom>
        </p:spPr>
        <p:txBody>
          <a:bodyPr>
            <a:spAutoFit/>
          </a:bodyPr>
          <a:lstStyle/>
          <a:p>
            <a:r>
              <a:rPr lang="en-US" dirty="0"/>
              <a:t>No mechanical experiment </a:t>
            </a:r>
            <a:r>
              <a:rPr lang="en-US" dirty="0" smtClean="0"/>
              <a:t>performed </a:t>
            </a:r>
            <a:r>
              <a:rPr lang="en-US" dirty="0"/>
              <a:t>in </a:t>
            </a:r>
            <a:r>
              <a:rPr lang="en-US" dirty="0" smtClean="0"/>
              <a:t>the</a:t>
            </a:r>
          </a:p>
          <a:p>
            <a:r>
              <a:rPr lang="en-US" dirty="0" smtClean="0"/>
              <a:t>car </a:t>
            </a:r>
            <a:r>
              <a:rPr lang="en-US" dirty="0"/>
              <a:t>could help you determine </a:t>
            </a:r>
            <a:r>
              <a:rPr lang="en-US" dirty="0" smtClean="0"/>
              <a:t>whether </a:t>
            </a:r>
            <a:r>
              <a:rPr lang="en-US" dirty="0"/>
              <a:t>it was</a:t>
            </a:r>
          </a:p>
          <a:p>
            <a:r>
              <a:rPr lang="en-US" dirty="0"/>
              <a:t>moving uniformly or was at </a:t>
            </a:r>
            <a:r>
              <a:rPr lang="en-US" dirty="0" smtClean="0"/>
              <a:t>rest.</a:t>
            </a:r>
          </a:p>
          <a:p>
            <a:endParaRPr lang="en-US" dirty="0" smtClean="0"/>
          </a:p>
          <a:p>
            <a:r>
              <a:rPr lang="en-US" dirty="0" smtClean="0"/>
              <a:t>Of </a:t>
            </a:r>
            <a:r>
              <a:rPr lang="en-US" dirty="0"/>
              <a:t>course, you did not look out</a:t>
            </a:r>
            <a:endParaRPr lang="en-IN" dirty="0"/>
          </a:p>
        </p:txBody>
      </p:sp>
      <p:sp>
        <p:nvSpPr>
          <p:cNvPr id="5" name="Footer Placeholder 4"/>
          <p:cNvSpPr>
            <a:spLocks noGrp="1"/>
          </p:cNvSpPr>
          <p:nvPr>
            <p:ph type="ftr" sz="quarter" idx="11"/>
          </p:nvPr>
        </p:nvSpPr>
        <p:spPr/>
        <p:txBody>
          <a:bodyPr/>
          <a:lstStyle/>
          <a:p>
            <a:r>
              <a:rPr lang="en-IN" smtClean="0"/>
              <a:t>Dr. S. Chattopadhyay</a:t>
            </a:r>
            <a:endParaRPr lang="en-IN"/>
          </a:p>
        </p:txBody>
      </p:sp>
      <p:sp>
        <p:nvSpPr>
          <p:cNvPr id="6" name="Slide Number Placeholder 5"/>
          <p:cNvSpPr>
            <a:spLocks noGrp="1"/>
          </p:cNvSpPr>
          <p:nvPr>
            <p:ph type="sldNum" sz="quarter" idx="12"/>
          </p:nvPr>
        </p:nvSpPr>
        <p:spPr/>
        <p:txBody>
          <a:bodyPr/>
          <a:lstStyle/>
          <a:p>
            <a:fld id="{1B5DA7C4-0D5C-422D-907A-D77AED73A7AA}" type="slidenum">
              <a:rPr lang="en-IN" smtClean="0"/>
              <a:t>16</a:t>
            </a:fld>
            <a:endParaRPr lang="en-IN"/>
          </a:p>
        </p:txBody>
      </p:sp>
    </p:spTree>
    <p:extLst>
      <p:ext uri="{BB962C8B-B14F-4D97-AF65-F5344CB8AC3E}">
        <p14:creationId xmlns:p14="http://schemas.microsoft.com/office/powerpoint/2010/main" val="15723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 calcmode="lin" valueType="num">
                                      <p:cBhvr>
                                        <p:cTn id="29" dur="500" fill="hold"/>
                                        <p:tgtEl>
                                          <p:spTgt spid="1027"/>
                                        </p:tgtEl>
                                        <p:attrNameLst>
                                          <p:attrName>ppt_w</p:attrName>
                                        </p:attrNameLst>
                                      </p:cBhvr>
                                      <p:tavLst>
                                        <p:tav tm="0">
                                          <p:val>
                                            <p:fltVal val="0"/>
                                          </p:val>
                                        </p:tav>
                                        <p:tav tm="100000">
                                          <p:val>
                                            <p:strVal val="#ppt_w"/>
                                          </p:val>
                                        </p:tav>
                                      </p:tavLst>
                                    </p:anim>
                                    <p:anim calcmode="lin" valueType="num">
                                      <p:cBhvr>
                                        <p:cTn id="30" dur="500" fill="hold"/>
                                        <p:tgtEl>
                                          <p:spTgt spid="1027"/>
                                        </p:tgtEl>
                                        <p:attrNameLst>
                                          <p:attrName>ppt_h</p:attrName>
                                        </p:attrNameLst>
                                      </p:cBhvr>
                                      <p:tavLst>
                                        <p:tav tm="0">
                                          <p:val>
                                            <p:fltVal val="0"/>
                                          </p:val>
                                        </p:tav>
                                        <p:tav tm="100000">
                                          <p:val>
                                            <p:strVal val="#ppt_h"/>
                                          </p:val>
                                        </p:tav>
                                      </p:tavLst>
                                    </p:anim>
                                    <p:animEffect transition="in" filter="fade">
                                      <p:cBhvr>
                                        <p:cTn id="31" dur="500"/>
                                        <p:tgtEl>
                                          <p:spTgt spid="10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wipe(left)">
                                      <p:cBhvr>
                                        <p:cTn id="36" dur="500"/>
                                        <p:tgtEl>
                                          <p:spTgt spid="4">
                                            <p:txEl>
                                              <p:pRg st="0" end="0"/>
                                            </p:txEl>
                                          </p:spTgt>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wipe(left)">
                                      <p:cBhvr>
                                        <p:cTn id="40" dur="500"/>
                                        <p:tgtEl>
                                          <p:spTgt spid="4">
                                            <p:txEl>
                                              <p:pRg st="1" end="1"/>
                                            </p:txEl>
                                          </p:spTgt>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wipe(left)">
                                      <p:cBhvr>
                                        <p:cTn id="44" dur="500"/>
                                        <p:tgtEl>
                                          <p:spTgt spid="4">
                                            <p:txEl>
                                              <p:pRg st="2" end="2"/>
                                            </p:txEl>
                                          </p:spTgt>
                                        </p:tgtEl>
                                      </p:cBhvr>
                                    </p:animEffect>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wipe(left)">
                                      <p:cBhvr>
                                        <p:cTn id="4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bldLvl="5"/>
      <p:bldP spid="4"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01731"/>
            <a:ext cx="8280920" cy="2031325"/>
          </a:xfrm>
          <a:prstGeom prst="rect">
            <a:avLst/>
          </a:prstGeom>
        </p:spPr>
        <p:txBody>
          <a:bodyPr wrap="square">
            <a:spAutoFit/>
          </a:bodyPr>
          <a:lstStyle/>
          <a:p>
            <a:r>
              <a:rPr lang="en-US" dirty="0"/>
              <a:t>I</a:t>
            </a:r>
            <a:r>
              <a:rPr lang="en-US" dirty="0" smtClean="0"/>
              <a:t>f </a:t>
            </a:r>
            <a:r>
              <a:rPr lang="en-US" dirty="0"/>
              <a:t>the laws of mechanics are true in one inertial frame </a:t>
            </a:r>
            <a:r>
              <a:rPr lang="en-US" dirty="0" smtClean="0"/>
              <a:t>of reference</a:t>
            </a:r>
            <a:r>
              <a:rPr lang="en-US" dirty="0"/>
              <a:t>, they will be </a:t>
            </a:r>
            <a:r>
              <a:rPr lang="en-US" dirty="0" smtClean="0"/>
              <a:t>true</a:t>
            </a:r>
          </a:p>
          <a:p>
            <a:r>
              <a:rPr lang="en-US" dirty="0" smtClean="0"/>
              <a:t>and </a:t>
            </a:r>
            <a:r>
              <a:rPr lang="en-US" dirty="0"/>
              <a:t>of the same form in any other inertial frame as well. </a:t>
            </a:r>
            <a:endParaRPr lang="en-US" dirty="0" smtClean="0"/>
          </a:p>
          <a:p>
            <a:endParaRPr lang="en-US" dirty="0" smtClean="0"/>
          </a:p>
          <a:p>
            <a:endParaRPr lang="en-US" dirty="0"/>
          </a:p>
          <a:p>
            <a:endParaRPr lang="en-US" dirty="0"/>
          </a:p>
          <a:p>
            <a:r>
              <a:rPr lang="en-US" dirty="0" smtClean="0"/>
              <a:t>As </a:t>
            </a:r>
            <a:r>
              <a:rPr lang="en-US" dirty="0"/>
              <a:t>far as mechanics is concerned there is no preferred inertial frame of reference in</a:t>
            </a:r>
          </a:p>
          <a:p>
            <a:r>
              <a:rPr lang="en-US" dirty="0"/>
              <a:t>which alone the classical laws have the most basic form. </a:t>
            </a:r>
            <a:endParaRPr lang="en-US" dirty="0" smtClean="0"/>
          </a:p>
        </p:txBody>
      </p:sp>
      <p:sp>
        <p:nvSpPr>
          <p:cNvPr id="3" name="Oval 2"/>
          <p:cNvSpPr/>
          <p:nvPr/>
        </p:nvSpPr>
        <p:spPr>
          <a:xfrm>
            <a:off x="179512" y="4386808"/>
            <a:ext cx="8784976"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There </a:t>
            </a:r>
            <a:r>
              <a:rPr lang="en-US" sz="2800" b="1" dirty="0"/>
              <a:t>is </a:t>
            </a:r>
            <a:r>
              <a:rPr lang="en-US" sz="2800" dirty="0"/>
              <a:t>no </a:t>
            </a:r>
            <a:r>
              <a:rPr lang="en-IN" sz="2800" dirty="0"/>
              <a:t>absolute frame of reference.</a:t>
            </a:r>
          </a:p>
        </p:txBody>
      </p:sp>
      <p:sp>
        <p:nvSpPr>
          <p:cNvPr id="7" name="Rectangle 6"/>
          <p:cNvSpPr/>
          <p:nvPr/>
        </p:nvSpPr>
        <p:spPr>
          <a:xfrm>
            <a:off x="1403648" y="332656"/>
            <a:ext cx="61926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What </a:t>
            </a:r>
            <a:r>
              <a:rPr lang="en-US" sz="2400" dirty="0"/>
              <a:t>the Galilean principle of </a:t>
            </a:r>
            <a:r>
              <a:rPr lang="en-US" sz="2400" dirty="0" smtClean="0"/>
              <a:t>relativity </a:t>
            </a:r>
            <a:r>
              <a:rPr lang="en-IN" sz="2400" dirty="0" smtClean="0"/>
              <a:t>means?</a:t>
            </a:r>
            <a:endParaRPr lang="en-IN" sz="2400" dirty="0"/>
          </a:p>
        </p:txBody>
      </p:sp>
      <p:sp>
        <p:nvSpPr>
          <p:cNvPr id="8" name="Footer Placeholder 7"/>
          <p:cNvSpPr>
            <a:spLocks noGrp="1"/>
          </p:cNvSpPr>
          <p:nvPr>
            <p:ph type="ftr" sz="quarter" idx="11"/>
          </p:nvPr>
        </p:nvSpPr>
        <p:spPr/>
        <p:txBody>
          <a:bodyPr/>
          <a:lstStyle/>
          <a:p>
            <a:r>
              <a:rPr lang="en-IN" smtClean="0"/>
              <a:t>Dr. S. Chattopadhyay</a:t>
            </a:r>
            <a:endParaRPr lang="en-IN"/>
          </a:p>
        </p:txBody>
      </p:sp>
      <p:sp>
        <p:nvSpPr>
          <p:cNvPr id="9" name="Slide Number Placeholder 8"/>
          <p:cNvSpPr>
            <a:spLocks noGrp="1"/>
          </p:cNvSpPr>
          <p:nvPr>
            <p:ph type="sldNum" sz="quarter" idx="12"/>
          </p:nvPr>
        </p:nvSpPr>
        <p:spPr/>
        <p:txBody>
          <a:bodyPr/>
          <a:lstStyle/>
          <a:p>
            <a:fld id="{1B5DA7C4-0D5C-422D-907A-D77AED73A7AA}" type="slidenum">
              <a:rPr lang="en-IN" smtClean="0"/>
              <a:t>17</a:t>
            </a:fld>
            <a:endParaRPr lang="en-IN"/>
          </a:p>
        </p:txBody>
      </p:sp>
    </p:spTree>
    <p:extLst>
      <p:ext uri="{BB962C8B-B14F-4D97-AF65-F5344CB8AC3E}">
        <p14:creationId xmlns:p14="http://schemas.microsoft.com/office/powerpoint/2010/main" val="243537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left)">
                                      <p:cBhvr>
                                        <p:cTn id="16" dur="500"/>
                                        <p:tgtEl>
                                          <p:spTgt spid="2">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left)">
                                      <p:cBhvr>
                                        <p:cTn id="20" dur="500"/>
                                        <p:tgtEl>
                                          <p:spTgt spid="2">
                                            <p:txEl>
                                              <p:pRg st="5" end="5"/>
                                            </p:txEl>
                                          </p:spTgt>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left)">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5"/>
      <p:bldP spid="3"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55576" y="1319064"/>
            <a:ext cx="75608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Absolute Space </a:t>
            </a:r>
            <a:r>
              <a:rPr lang="en-US" sz="2800" b="1" dirty="0"/>
              <a:t>and </a:t>
            </a:r>
            <a:r>
              <a:rPr lang="en-US" sz="2800" dirty="0"/>
              <a:t>Absolute Time</a:t>
            </a:r>
            <a:endParaRPr lang="en-IN" sz="2800" dirty="0"/>
          </a:p>
        </p:txBody>
      </p:sp>
      <p:sp>
        <p:nvSpPr>
          <p:cNvPr id="6" name="Rounded Rectangle 5"/>
          <p:cNvSpPr/>
          <p:nvPr/>
        </p:nvSpPr>
        <p:spPr>
          <a:xfrm>
            <a:off x="395536" y="2420888"/>
            <a:ext cx="84249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t>According </a:t>
            </a:r>
            <a:r>
              <a:rPr lang="en-US" sz="2000" b="1" dirty="0"/>
              <a:t>to Newtonian mechanics and Galilean relativity, </a:t>
            </a:r>
            <a:r>
              <a:rPr lang="en-US" sz="2000" b="1" dirty="0" smtClean="0"/>
              <a:t>the measurements </a:t>
            </a:r>
            <a:r>
              <a:rPr lang="en-US" sz="2000" b="1" dirty="0"/>
              <a:t>of length (relative position), mass, time and </a:t>
            </a:r>
            <a:r>
              <a:rPr lang="en-US" sz="2000" b="1" dirty="0" smtClean="0"/>
              <a:t>their </a:t>
            </a:r>
            <a:r>
              <a:rPr lang="en-US" sz="2000" b="1" dirty="0"/>
              <a:t>relationship </a:t>
            </a:r>
            <a:r>
              <a:rPr lang="en-US" sz="2000" b="1" dirty="0" smtClean="0"/>
              <a:t>ate independent </a:t>
            </a:r>
            <a:r>
              <a:rPr lang="en-US" sz="2000" b="1" dirty="0"/>
              <a:t>of the relative motion of an inertial observer.</a:t>
            </a:r>
            <a:endParaRPr lang="en-IN" sz="2000" b="1" dirty="0"/>
          </a:p>
        </p:txBody>
      </p:sp>
      <p:sp>
        <p:nvSpPr>
          <p:cNvPr id="7" name="Rounded Rectangle 6"/>
          <p:cNvSpPr/>
          <p:nvPr/>
        </p:nvSpPr>
        <p:spPr>
          <a:xfrm>
            <a:off x="395536" y="116632"/>
            <a:ext cx="856895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 interesting aspect of the classical principle of relativity</a:t>
            </a:r>
            <a:endParaRPr lang="en-IN" sz="2800" dirty="0"/>
          </a:p>
        </p:txBody>
      </p:sp>
      <p:sp>
        <p:nvSpPr>
          <p:cNvPr id="8" name="Rounded Rectangle 7"/>
          <p:cNvSpPr/>
          <p:nvPr/>
        </p:nvSpPr>
        <p:spPr>
          <a:xfrm>
            <a:off x="539552" y="4242792"/>
            <a:ext cx="8136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t>There </a:t>
            </a:r>
            <a:r>
              <a:rPr lang="en-US" sz="2000" b="1" dirty="0"/>
              <a:t>exist absolute space </a:t>
            </a:r>
            <a:r>
              <a:rPr lang="en-US" sz="2000" b="1" dirty="0" smtClean="0"/>
              <a:t>intervals and absolute </a:t>
            </a:r>
            <a:r>
              <a:rPr lang="en-US" sz="2000" b="1" dirty="0"/>
              <a:t>time intervals in Newtonian mechanics. </a:t>
            </a:r>
            <a:endParaRPr lang="en-IN" sz="2000" b="1" dirty="0"/>
          </a:p>
        </p:txBody>
      </p:sp>
      <p:sp>
        <p:nvSpPr>
          <p:cNvPr id="10" name="Rounded Rectangle 9"/>
          <p:cNvSpPr/>
          <p:nvPr/>
        </p:nvSpPr>
        <p:spPr>
          <a:xfrm>
            <a:off x="539552" y="5466928"/>
            <a:ext cx="8136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In other words we may say that space and time exist in themselves and have-properties that do not depend upon anything else.</a:t>
            </a:r>
            <a:endParaRPr lang="en-IN" sz="2000" b="1" dirty="0"/>
          </a:p>
        </p:txBody>
      </p:sp>
      <p:sp>
        <p:nvSpPr>
          <p:cNvPr id="11" name="Down Arrow 10"/>
          <p:cNvSpPr/>
          <p:nvPr/>
        </p:nvSpPr>
        <p:spPr>
          <a:xfrm>
            <a:off x="4211960" y="3429000"/>
            <a:ext cx="64807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Footer Placeholder 11"/>
          <p:cNvSpPr>
            <a:spLocks noGrp="1"/>
          </p:cNvSpPr>
          <p:nvPr>
            <p:ph type="ftr" sz="quarter" idx="11"/>
          </p:nvPr>
        </p:nvSpPr>
        <p:spPr/>
        <p:txBody>
          <a:bodyPr/>
          <a:lstStyle/>
          <a:p>
            <a:r>
              <a:rPr lang="en-IN" smtClean="0"/>
              <a:t>Dr. S. Chattopadhyay</a:t>
            </a:r>
            <a:endParaRPr lang="en-IN"/>
          </a:p>
        </p:txBody>
      </p:sp>
      <p:sp>
        <p:nvSpPr>
          <p:cNvPr id="13" name="Slide Number Placeholder 12"/>
          <p:cNvSpPr>
            <a:spLocks noGrp="1"/>
          </p:cNvSpPr>
          <p:nvPr>
            <p:ph type="sldNum" sz="quarter" idx="12"/>
          </p:nvPr>
        </p:nvSpPr>
        <p:spPr/>
        <p:txBody>
          <a:bodyPr/>
          <a:lstStyle/>
          <a:p>
            <a:fld id="{1B5DA7C4-0D5C-422D-907A-D77AED73A7AA}" type="slidenum">
              <a:rPr lang="en-IN" smtClean="0"/>
              <a:t>18</a:t>
            </a:fld>
            <a:endParaRPr lang="en-IN"/>
          </a:p>
        </p:txBody>
      </p:sp>
    </p:spTree>
    <p:extLst>
      <p:ext uri="{BB962C8B-B14F-4D97-AF65-F5344CB8AC3E}">
        <p14:creationId xmlns:p14="http://schemas.microsoft.com/office/powerpoint/2010/main" val="121694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childTnLst>
                          </p:cTn>
                        </p:par>
                        <p:par>
                          <p:cTn id="22" fill="hold">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up)">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1" y="1083196"/>
            <a:ext cx="132397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1835696" y="75084"/>
            <a:ext cx="5688632" cy="1620760"/>
          </a:xfrm>
          <a:prstGeom prst="wedgeEllipseCallout">
            <a:avLst>
              <a:gd name="adj1" fmla="val -47094"/>
              <a:gd name="adj2" fmla="val 789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"Absolute space, in </a:t>
            </a:r>
            <a:r>
              <a:rPr lang="en-US" dirty="0" smtClean="0"/>
              <a:t>its</a:t>
            </a:r>
            <a:r>
              <a:rPr lang="en-US" b="1" dirty="0" smtClean="0"/>
              <a:t> </a:t>
            </a:r>
            <a:r>
              <a:rPr lang="en-US" dirty="0"/>
              <a:t>own nature, without relation to </a:t>
            </a:r>
            <a:r>
              <a:rPr lang="en-US" dirty="0" smtClean="0"/>
              <a:t>anything external</a:t>
            </a:r>
            <a:r>
              <a:rPr lang="en-US" b="1" dirty="0"/>
              <a:t>, </a:t>
            </a:r>
            <a:r>
              <a:rPr lang="en-US" dirty="0"/>
              <a:t>remains always similar and immovable."</a:t>
            </a:r>
            <a:endParaRPr lang="en-IN" dirty="0"/>
          </a:p>
        </p:txBody>
      </p:sp>
      <p:sp>
        <p:nvSpPr>
          <p:cNvPr id="5" name="Horizontal Scroll 4"/>
          <p:cNvSpPr/>
          <p:nvPr/>
        </p:nvSpPr>
        <p:spPr>
          <a:xfrm>
            <a:off x="539552" y="2229247"/>
            <a:ext cx="8064896" cy="247343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t>Space</a:t>
            </a:r>
            <a:r>
              <a:rPr lang="en-IN" b="1" i="1" dirty="0" smtClean="0"/>
              <a:t> </a:t>
            </a:r>
            <a:r>
              <a:rPr lang="en-US" dirty="0" smtClean="0"/>
              <a:t>represents </a:t>
            </a:r>
            <a:r>
              <a:rPr lang="en-US" dirty="0"/>
              <a:t>a giant empty box</a:t>
            </a:r>
            <a:r>
              <a:rPr lang="en-US" b="1" dirty="0"/>
              <a:t> </a:t>
            </a:r>
            <a:r>
              <a:rPr lang="en-US" dirty="0"/>
              <a:t>which contains material objects and various </a:t>
            </a:r>
            <a:r>
              <a:rPr lang="en-US" dirty="0" smtClean="0"/>
              <a:t>physical phenomena </a:t>
            </a:r>
            <a:r>
              <a:rPr lang="en-US" dirty="0"/>
              <a:t>take place in it, and it does not </a:t>
            </a:r>
            <a:r>
              <a:rPr lang="en-US" dirty="0" smtClean="0"/>
              <a:t>get</a:t>
            </a:r>
            <a:r>
              <a:rPr lang="en-US" b="1" i="1" dirty="0" smtClean="0"/>
              <a:t> </a:t>
            </a:r>
            <a:r>
              <a:rPr lang="en-US" dirty="0" smtClean="0"/>
              <a:t>affected </a:t>
            </a:r>
            <a:r>
              <a:rPr lang="en-US" dirty="0"/>
              <a:t>by these. </a:t>
            </a:r>
            <a:endParaRPr lang="en-US" dirty="0" smtClean="0"/>
          </a:p>
          <a:p>
            <a:endParaRPr lang="en-US" dirty="0" smtClean="0"/>
          </a:p>
          <a:p>
            <a:r>
              <a:rPr lang="en-US" dirty="0" smtClean="0"/>
              <a:t>Likewise </a:t>
            </a:r>
            <a:r>
              <a:rPr lang="en-US" dirty="0"/>
              <a:t>time is </a:t>
            </a:r>
            <a:r>
              <a:rPr lang="en-US" dirty="0" smtClean="0"/>
              <a:t>thought to </a:t>
            </a:r>
            <a:r>
              <a:rPr lang="en-US" dirty="0"/>
              <a:t>flow absolutely, uniformly and evenly without </a:t>
            </a:r>
            <a:r>
              <a:rPr lang="en-US" dirty="0" smtClean="0"/>
              <a:t>affected </a:t>
            </a:r>
            <a:r>
              <a:rPr lang="en-US" dirty="0"/>
              <a:t>by any actual </a:t>
            </a:r>
            <a:r>
              <a:rPr lang="en-US" dirty="0" smtClean="0"/>
              <a:t>events that </a:t>
            </a:r>
            <a:r>
              <a:rPr lang="en-IN" dirty="0" smtClean="0"/>
              <a:t>happen </a:t>
            </a:r>
            <a:r>
              <a:rPr lang="en-IN" dirty="0"/>
              <a:t>as time passes.</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55604"/>
            <a:ext cx="132397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Callout 6"/>
          <p:cNvSpPr/>
          <p:nvPr/>
        </p:nvSpPr>
        <p:spPr>
          <a:xfrm>
            <a:off x="1979712" y="4755604"/>
            <a:ext cx="6480720" cy="1697732"/>
          </a:xfrm>
          <a:prstGeom prst="wedgeEllipseCallout">
            <a:avLst>
              <a:gd name="adj1" fmla="val -56923"/>
              <a:gd name="adj2" fmla="val 158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"Absolute true</a:t>
            </a:r>
            <a:r>
              <a:rPr lang="en-IN" b="1" dirty="0"/>
              <a:t> </a:t>
            </a:r>
            <a:r>
              <a:rPr lang="en-IN" dirty="0"/>
              <a:t>and mathematical </a:t>
            </a:r>
            <a:r>
              <a:rPr lang="en-US" dirty="0"/>
              <a:t>time, of itself, and from its own nature, flows </a:t>
            </a:r>
            <a:r>
              <a:rPr lang="en-US" dirty="0" smtClean="0"/>
              <a:t>equally </a:t>
            </a:r>
            <a:r>
              <a:rPr lang="en-US" dirty="0"/>
              <a:t>without relation </a:t>
            </a:r>
            <a:r>
              <a:rPr lang="en-US" b="1" dirty="0"/>
              <a:t>to </a:t>
            </a:r>
            <a:r>
              <a:rPr lang="en-US" dirty="0"/>
              <a:t>anything external, and is otherwise called duration"</a:t>
            </a:r>
            <a:endParaRPr lang="en-IN" dirty="0"/>
          </a:p>
        </p:txBody>
      </p:sp>
      <p:sp>
        <p:nvSpPr>
          <p:cNvPr id="9" name="Footer Placeholder 8"/>
          <p:cNvSpPr>
            <a:spLocks noGrp="1"/>
          </p:cNvSpPr>
          <p:nvPr>
            <p:ph type="ftr" sz="quarter" idx="11"/>
          </p:nvPr>
        </p:nvSpPr>
        <p:spPr/>
        <p:txBody>
          <a:bodyPr/>
          <a:lstStyle/>
          <a:p>
            <a:r>
              <a:rPr lang="en-IN" smtClean="0"/>
              <a:t>Dr. S. Chattopadhyay</a:t>
            </a:r>
            <a:endParaRPr lang="en-IN"/>
          </a:p>
        </p:txBody>
      </p:sp>
      <p:sp>
        <p:nvSpPr>
          <p:cNvPr id="10" name="Slide Number Placeholder 9"/>
          <p:cNvSpPr>
            <a:spLocks noGrp="1"/>
          </p:cNvSpPr>
          <p:nvPr>
            <p:ph type="sldNum" sz="quarter" idx="12"/>
          </p:nvPr>
        </p:nvSpPr>
        <p:spPr/>
        <p:txBody>
          <a:bodyPr/>
          <a:lstStyle/>
          <a:p>
            <a:fld id="{1B5DA7C4-0D5C-422D-907A-D77AED73A7AA}" type="slidenum">
              <a:rPr lang="en-IN" smtClean="0"/>
              <a:t>19</a:t>
            </a:fld>
            <a:endParaRPr lang="en-IN"/>
          </a:p>
        </p:txBody>
      </p:sp>
    </p:spTree>
    <p:extLst>
      <p:ext uri="{BB962C8B-B14F-4D97-AF65-F5344CB8AC3E}">
        <p14:creationId xmlns:p14="http://schemas.microsoft.com/office/powerpoint/2010/main" val="347582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Effect transition="in" filter="fade">
                                      <p:cBhvr>
                                        <p:cTn id="9" dur="500"/>
                                        <p:tgtEl>
                                          <p:spTgt spid="2051"/>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Effect transition="in" filter="wipe(left)">
                                      <p:cBhvr>
                                        <p:cTn id="19" dur="500"/>
                                        <p:tgtEl>
                                          <p:spTgt spid="5">
                                            <p:bg/>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left)">
                                      <p:cBhvr>
                                        <p:cTn id="23" dur="500"/>
                                        <p:tgtEl>
                                          <p:spTgt spid="5">
                                            <p:txEl>
                                              <p:pRg st="0" end="0"/>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left)">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circle(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bldLvl="5"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Dr. S. Chattopadhyay</a:t>
            </a:r>
            <a:endParaRPr lang="en-IN"/>
          </a:p>
        </p:txBody>
      </p:sp>
      <p:sp>
        <p:nvSpPr>
          <p:cNvPr id="5" name="Slide Number Placeholder 4"/>
          <p:cNvSpPr>
            <a:spLocks noGrp="1"/>
          </p:cNvSpPr>
          <p:nvPr>
            <p:ph type="sldNum" sz="quarter" idx="12"/>
          </p:nvPr>
        </p:nvSpPr>
        <p:spPr/>
        <p:txBody>
          <a:bodyPr/>
          <a:lstStyle/>
          <a:p>
            <a:fld id="{1B5DA7C4-0D5C-422D-907A-D77AED73A7AA}" type="slidenum">
              <a:rPr lang="en-IN" smtClean="0"/>
              <a:t>2</a:t>
            </a:fld>
            <a:endParaRPr lang="en-IN"/>
          </a:p>
        </p:txBody>
      </p:sp>
      <p:sp>
        <p:nvSpPr>
          <p:cNvPr id="6" name="Rectangle 5"/>
          <p:cNvSpPr/>
          <p:nvPr/>
        </p:nvSpPr>
        <p:spPr>
          <a:xfrm>
            <a:off x="467544" y="332657"/>
            <a:ext cx="7272808" cy="1152128"/>
          </a:xfrm>
          <a:prstGeom prst="rect">
            <a:avLst/>
          </a:prstGeom>
        </p:spPr>
        <p:txBody>
          <a:bodyPr wrap="square">
            <a:spAutoFit/>
          </a:bodyPr>
          <a:lstStyle/>
          <a:p>
            <a:pPr>
              <a:buClrTx/>
              <a:buFontTx/>
              <a:buNone/>
            </a:pPr>
            <a:r>
              <a:rPr lang="en-US" altLang="en-US" sz="3600" b="1" dirty="0">
                <a:solidFill>
                  <a:schemeClr val="accent1"/>
                </a:solidFill>
                <a:cs typeface="Times New Roman" panose="02020603050405020304" pitchFamily="18" charset="0"/>
              </a:rPr>
              <a:t>Course outcomes</a:t>
            </a:r>
          </a:p>
          <a:p>
            <a:pPr>
              <a:buClrTx/>
              <a:buFontTx/>
              <a:buNone/>
            </a:pPr>
            <a:endParaRPr lang="en-US" altLang="en-US" sz="1200" b="1" dirty="0">
              <a:solidFill>
                <a:schemeClr val="accent1"/>
              </a:solidFill>
              <a:cs typeface="Times New Roman" panose="02020603050405020304" pitchFamily="18" charset="0"/>
            </a:endParaRPr>
          </a:p>
          <a:p>
            <a:pPr>
              <a:buClrTx/>
              <a:buFontTx/>
              <a:buNone/>
            </a:pPr>
            <a:r>
              <a:rPr lang="en-US" altLang="en-US" b="1" dirty="0">
                <a:cs typeface="Times New Roman" panose="02020603050405020304" pitchFamily="18" charset="0"/>
              </a:rPr>
              <a:t>After completing the course the students will be able </a:t>
            </a:r>
            <a:endParaRPr lang="en-US" altLang="en-US" b="1" dirty="0">
              <a:cs typeface="Times New Roman" panose="02020603050405020304" pitchFamily="18" charset="0"/>
            </a:endParaRPr>
          </a:p>
        </p:txBody>
      </p:sp>
      <p:sp>
        <p:nvSpPr>
          <p:cNvPr id="7" name="TextBox 6"/>
          <p:cNvSpPr txBox="1"/>
          <p:nvPr/>
        </p:nvSpPr>
        <p:spPr>
          <a:xfrm>
            <a:off x="565841" y="1871112"/>
            <a:ext cx="7966599" cy="4199611"/>
          </a:xfrm>
          <a:prstGeom prst="rect">
            <a:avLst/>
          </a:prstGeom>
          <a:noFill/>
        </p:spPr>
        <p:txBody>
          <a:bodyPr wrap="square" rtlCol="0">
            <a:spAutoFit/>
          </a:bodyPr>
          <a:lstStyle/>
          <a:p>
            <a:pPr marL="342900" indent="-342900">
              <a:lnSpc>
                <a:spcPct val="150000"/>
              </a:lnSpc>
              <a:buAutoNum type="arabicPeriod"/>
            </a:pPr>
            <a:r>
              <a:rPr lang="en-IN" sz="2000" dirty="0" smtClean="0"/>
              <a:t>To learn about the inconsistencies of classical relativity given by Galileo and Newton.</a:t>
            </a:r>
          </a:p>
          <a:p>
            <a:pPr marL="342900" indent="-342900">
              <a:lnSpc>
                <a:spcPct val="150000"/>
              </a:lnSpc>
              <a:buAutoNum type="arabicPeriod"/>
            </a:pPr>
            <a:r>
              <a:rPr lang="en-IN" sz="2000" dirty="0" smtClean="0"/>
              <a:t>To learn about Galilean transformations.</a:t>
            </a:r>
          </a:p>
          <a:p>
            <a:pPr marL="342900" indent="-342900">
              <a:lnSpc>
                <a:spcPct val="150000"/>
              </a:lnSpc>
              <a:buAutoNum type="arabicPeriod"/>
            </a:pPr>
            <a:r>
              <a:rPr lang="en-IN" sz="2000" dirty="0" smtClean="0"/>
              <a:t>To learn about the incapability of Galilean transformation in case of transformations of the laws of electromagnetism.  </a:t>
            </a:r>
          </a:p>
          <a:p>
            <a:pPr marL="342900" indent="-342900">
              <a:lnSpc>
                <a:spcPct val="150000"/>
              </a:lnSpc>
              <a:buAutoNum type="arabicPeriod"/>
            </a:pPr>
            <a:r>
              <a:rPr lang="en-IN" sz="2000" dirty="0" smtClean="0"/>
              <a:t>To learn about the Michelson-Morley Experiment.</a:t>
            </a:r>
          </a:p>
          <a:p>
            <a:pPr marL="342900" indent="-342900">
              <a:lnSpc>
                <a:spcPct val="150000"/>
              </a:lnSpc>
              <a:buAutoNum type="arabicPeriod"/>
            </a:pPr>
            <a:r>
              <a:rPr lang="en-IN" sz="2000" dirty="0" smtClean="0"/>
              <a:t>To learn about the non-</a:t>
            </a:r>
            <a:r>
              <a:rPr lang="en-IN" sz="2000" dirty="0" err="1" smtClean="0"/>
              <a:t>exsistance</a:t>
            </a:r>
            <a:r>
              <a:rPr lang="en-IN" sz="2000" dirty="0" smtClean="0"/>
              <a:t> of ether medium.</a:t>
            </a:r>
          </a:p>
          <a:p>
            <a:pPr marL="342900" indent="-342900">
              <a:lnSpc>
                <a:spcPct val="150000"/>
              </a:lnSpc>
              <a:buAutoNum type="arabicPeriod"/>
            </a:pPr>
            <a:r>
              <a:rPr lang="en-IN" sz="2000" dirty="0" smtClean="0"/>
              <a:t>Develop Conceptions of need of Special Theory of Relativity</a:t>
            </a:r>
          </a:p>
          <a:p>
            <a:pPr marL="342900" indent="-342900">
              <a:lnSpc>
                <a:spcPct val="150000"/>
              </a:lnSpc>
              <a:buAutoNum type="arabicPeriod"/>
            </a:pPr>
            <a:r>
              <a:rPr lang="en-IN" sz="2000" dirty="0" smtClean="0"/>
              <a:t>To solve quantitative problems involving Galilean transformations.</a:t>
            </a:r>
            <a:endParaRPr lang="en-IN" sz="2000" dirty="0"/>
          </a:p>
        </p:txBody>
      </p:sp>
    </p:spTree>
    <p:extLst>
      <p:ext uri="{BB962C8B-B14F-4D97-AF65-F5344CB8AC3E}">
        <p14:creationId xmlns:p14="http://schemas.microsoft.com/office/powerpoint/2010/main" val="992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47664" y="1268760"/>
            <a:ext cx="56166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Space </a:t>
            </a:r>
            <a:r>
              <a:rPr lang="en-US" dirty="0"/>
              <a:t>and time are things external in relation to nature</a:t>
            </a:r>
            <a:r>
              <a:rPr lang="en-US" dirty="0" smtClean="0"/>
              <a:t>.</a:t>
            </a:r>
            <a:endParaRPr lang="en-US" dirty="0"/>
          </a:p>
        </p:txBody>
      </p:sp>
      <p:sp>
        <p:nvSpPr>
          <p:cNvPr id="4" name="Oval 3"/>
          <p:cNvSpPr/>
          <p:nvPr/>
        </p:nvSpPr>
        <p:spPr>
          <a:xfrm>
            <a:off x="2627784" y="188640"/>
            <a:ext cx="3384376"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Newton's world-view</a:t>
            </a:r>
            <a:endParaRPr lang="en-IN" dirty="0"/>
          </a:p>
        </p:txBody>
      </p:sp>
      <p:sp>
        <p:nvSpPr>
          <p:cNvPr id="5" name="Oval 4"/>
          <p:cNvSpPr/>
          <p:nvPr/>
        </p:nvSpPr>
        <p:spPr>
          <a:xfrm>
            <a:off x="971600" y="2132856"/>
            <a:ext cx="6912768" cy="79208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There is no relationship between space and time </a:t>
            </a:r>
            <a:endParaRPr lang="en-IN" dirty="0"/>
          </a:p>
        </p:txBody>
      </p:sp>
      <p:sp>
        <p:nvSpPr>
          <p:cNvPr id="7" name="Rounded Rectangle 6"/>
          <p:cNvSpPr/>
          <p:nvPr/>
        </p:nvSpPr>
        <p:spPr>
          <a:xfrm>
            <a:off x="611560" y="3068960"/>
            <a:ext cx="8172400"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FF0000"/>
                </a:solidFill>
              </a:rPr>
              <a:t>the properties of space are</a:t>
            </a:r>
            <a:r>
              <a:rPr lang="en-US" b="1" dirty="0">
                <a:solidFill>
                  <a:srgbClr val="FF0000"/>
                </a:solidFill>
              </a:rPr>
              <a:t> </a:t>
            </a:r>
            <a:r>
              <a:rPr lang="en-US" dirty="0">
                <a:solidFill>
                  <a:srgbClr val="FF0000"/>
                </a:solidFill>
              </a:rPr>
              <a:t>determined independently of movements of objects with the</a:t>
            </a:r>
            <a:r>
              <a:rPr lang="en-US" b="1" dirty="0">
                <a:solidFill>
                  <a:srgbClr val="FF0000"/>
                </a:solidFill>
              </a:rPr>
              <a:t> </a:t>
            </a:r>
            <a:r>
              <a:rPr lang="en-US" dirty="0">
                <a:solidFill>
                  <a:srgbClr val="FF0000"/>
                </a:solidFill>
              </a:rPr>
              <a:t>passage of </a:t>
            </a:r>
            <a:r>
              <a:rPr lang="en-US" dirty="0" smtClean="0">
                <a:solidFill>
                  <a:srgbClr val="FF0000"/>
                </a:solidFill>
              </a:rPr>
              <a:t>time</a:t>
            </a:r>
            <a:endParaRPr lang="en-IN" dirty="0">
              <a:solidFill>
                <a:srgbClr val="FF0000"/>
              </a:solidFill>
            </a:endParaRPr>
          </a:p>
        </p:txBody>
      </p:sp>
      <p:sp>
        <p:nvSpPr>
          <p:cNvPr id="8" name="Rounded Rectangle 7"/>
          <p:cNvSpPr/>
          <p:nvPr/>
        </p:nvSpPr>
        <p:spPr>
          <a:xfrm>
            <a:off x="1043608" y="4242792"/>
            <a:ext cx="7056784"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flow </a:t>
            </a:r>
            <a:r>
              <a:rPr lang="en-US" dirty="0" smtClean="0"/>
              <a:t>of time </a:t>
            </a:r>
            <a:r>
              <a:rPr lang="en-US" dirty="0"/>
              <a:t>is independent of the spatial properties of such objects.</a:t>
            </a:r>
            <a:endParaRPr lang="en-IN" dirty="0"/>
          </a:p>
        </p:txBody>
      </p:sp>
      <p:sp>
        <p:nvSpPr>
          <p:cNvPr id="9" name="Rounded Rectangle 8"/>
          <p:cNvSpPr/>
          <p:nvPr/>
        </p:nvSpPr>
        <p:spPr>
          <a:xfrm>
            <a:off x="539552" y="5301208"/>
            <a:ext cx="7992888" cy="108012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C00000"/>
                </a:solidFill>
              </a:rPr>
              <a:t>In a nutshell, as per Newtonian ideas, space </a:t>
            </a:r>
            <a:r>
              <a:rPr lang="en-US" dirty="0" smtClean="0">
                <a:solidFill>
                  <a:srgbClr val="C00000"/>
                </a:solidFill>
              </a:rPr>
              <a:t>and time exist</a:t>
            </a:r>
            <a:r>
              <a:rPr lang="en-US" b="1" i="1" dirty="0" smtClean="0">
                <a:solidFill>
                  <a:srgbClr val="C00000"/>
                </a:solidFill>
              </a:rPr>
              <a:t> </a:t>
            </a:r>
            <a:r>
              <a:rPr lang="en-US" dirty="0">
                <a:solidFill>
                  <a:srgbClr val="C00000"/>
                </a:solidFill>
              </a:rPr>
              <a:t>by themselves, </a:t>
            </a:r>
            <a:r>
              <a:rPr lang="en-US" dirty="0" smtClean="0">
                <a:solidFill>
                  <a:srgbClr val="C00000"/>
                </a:solidFill>
              </a:rPr>
              <a:t>independent of</a:t>
            </a:r>
            <a:r>
              <a:rPr lang="en-US" b="1" dirty="0" smtClean="0">
                <a:solidFill>
                  <a:srgbClr val="C00000"/>
                </a:solidFill>
              </a:rPr>
              <a:t> </a:t>
            </a:r>
            <a:r>
              <a:rPr lang="en-US" dirty="0">
                <a:solidFill>
                  <a:srgbClr val="C00000"/>
                </a:solidFill>
              </a:rPr>
              <a:t>each other and do not depend on</a:t>
            </a:r>
            <a:r>
              <a:rPr lang="en-US" b="1" dirty="0">
                <a:solidFill>
                  <a:srgbClr val="C00000"/>
                </a:solidFill>
              </a:rPr>
              <a:t> </a:t>
            </a:r>
            <a:r>
              <a:rPr lang="en-US" dirty="0">
                <a:solidFill>
                  <a:srgbClr val="C00000"/>
                </a:solidFill>
              </a:rPr>
              <a:t>material bodies located</a:t>
            </a:r>
            <a:r>
              <a:rPr lang="en-US" b="1" dirty="0">
                <a:solidFill>
                  <a:srgbClr val="C00000"/>
                </a:solidFill>
              </a:rPr>
              <a:t> </a:t>
            </a:r>
            <a:r>
              <a:rPr lang="en-US" dirty="0">
                <a:solidFill>
                  <a:srgbClr val="C00000"/>
                </a:solidFill>
              </a:rPr>
              <a:t>in space or </a:t>
            </a:r>
            <a:r>
              <a:rPr lang="en-US" dirty="0" smtClean="0">
                <a:solidFill>
                  <a:srgbClr val="C00000"/>
                </a:solidFill>
              </a:rPr>
              <a:t>physical </a:t>
            </a:r>
            <a:r>
              <a:rPr lang="en-IN" dirty="0" smtClean="0">
                <a:solidFill>
                  <a:srgbClr val="C00000"/>
                </a:solidFill>
              </a:rPr>
              <a:t>phenomena </a:t>
            </a:r>
            <a:r>
              <a:rPr lang="en-IN" dirty="0">
                <a:solidFill>
                  <a:srgbClr val="C00000"/>
                </a:solidFill>
              </a:rPr>
              <a:t>occurring therein.</a:t>
            </a:r>
          </a:p>
        </p:txBody>
      </p:sp>
      <p:sp>
        <p:nvSpPr>
          <p:cNvPr id="10" name="Footer Placeholder 9"/>
          <p:cNvSpPr>
            <a:spLocks noGrp="1"/>
          </p:cNvSpPr>
          <p:nvPr>
            <p:ph type="ftr" sz="quarter" idx="11"/>
          </p:nvPr>
        </p:nvSpPr>
        <p:spPr/>
        <p:txBody>
          <a:bodyPr/>
          <a:lstStyle/>
          <a:p>
            <a:r>
              <a:rPr lang="en-IN" smtClean="0"/>
              <a:t>Dr. S. Chattopadhyay</a:t>
            </a:r>
            <a:endParaRPr lang="en-IN"/>
          </a:p>
        </p:txBody>
      </p:sp>
      <p:sp>
        <p:nvSpPr>
          <p:cNvPr id="11" name="Slide Number Placeholder 10"/>
          <p:cNvSpPr>
            <a:spLocks noGrp="1"/>
          </p:cNvSpPr>
          <p:nvPr>
            <p:ph type="sldNum" sz="quarter" idx="12"/>
          </p:nvPr>
        </p:nvSpPr>
        <p:spPr/>
        <p:txBody>
          <a:bodyPr/>
          <a:lstStyle/>
          <a:p>
            <a:fld id="{1B5DA7C4-0D5C-422D-907A-D77AED73A7AA}" type="slidenum">
              <a:rPr lang="en-IN" smtClean="0"/>
              <a:t>20</a:t>
            </a:fld>
            <a:endParaRPr lang="en-IN"/>
          </a:p>
        </p:txBody>
      </p:sp>
    </p:spTree>
    <p:extLst>
      <p:ext uri="{BB962C8B-B14F-4D97-AF65-F5344CB8AC3E}">
        <p14:creationId xmlns:p14="http://schemas.microsoft.com/office/powerpoint/2010/main" val="241941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520" y="332656"/>
            <a:ext cx="889248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Galilean principle of relativity applies to </a:t>
            </a:r>
            <a:r>
              <a:rPr lang="en-US" dirty="0" smtClean="0"/>
              <a:t>mechanical  </a:t>
            </a:r>
            <a:r>
              <a:rPr lang="en-IN" dirty="0" smtClean="0"/>
              <a:t>phenomena</a:t>
            </a:r>
            <a:endParaRPr lang="en-IN" dirty="0"/>
          </a:p>
        </p:txBody>
      </p:sp>
      <p:sp>
        <p:nvSpPr>
          <p:cNvPr id="3" name="Oval 2"/>
          <p:cNvSpPr/>
          <p:nvPr/>
        </p:nvSpPr>
        <p:spPr>
          <a:xfrm>
            <a:off x="971600" y="1556792"/>
            <a:ext cx="712879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 other laws of physics (e.g.,</a:t>
            </a:r>
            <a:r>
              <a:rPr lang="en-US" b="1" dirty="0"/>
              <a:t> </a:t>
            </a:r>
            <a:r>
              <a:rPr lang="en-US" dirty="0"/>
              <a:t>the laws </a:t>
            </a:r>
            <a:r>
              <a:rPr lang="en-US" dirty="0" smtClean="0"/>
              <a:t>of electrodynamics </a:t>
            </a:r>
            <a:r>
              <a:rPr lang="en-US" dirty="0"/>
              <a:t>and optics) have the</a:t>
            </a:r>
            <a:r>
              <a:rPr lang="en-US" b="1" dirty="0"/>
              <a:t> </a:t>
            </a:r>
            <a:r>
              <a:rPr lang="en-US" dirty="0"/>
              <a:t>same form in all inertial frames? </a:t>
            </a:r>
          </a:p>
        </p:txBody>
      </p:sp>
      <p:sp>
        <p:nvSpPr>
          <p:cNvPr id="4" name="Oval 3"/>
          <p:cNvSpPr/>
          <p:nvPr/>
        </p:nvSpPr>
        <p:spPr>
          <a:xfrm>
            <a:off x="971600" y="3356992"/>
            <a:ext cx="74168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are</a:t>
            </a:r>
            <a:r>
              <a:rPr lang="en-US" b="1" dirty="0"/>
              <a:t> </a:t>
            </a:r>
            <a:r>
              <a:rPr lang="en-US" dirty="0"/>
              <a:t>they invariant under a </a:t>
            </a:r>
            <a:r>
              <a:rPr lang="en-US" dirty="0" smtClean="0"/>
              <a:t>Galilean transformation?</a:t>
            </a:r>
            <a:endParaRPr lang="en-IN" dirty="0"/>
          </a:p>
        </p:txBody>
      </p:sp>
      <p:sp>
        <p:nvSpPr>
          <p:cNvPr id="5" name="Oval 4"/>
          <p:cNvSpPr/>
          <p:nvPr/>
        </p:nvSpPr>
        <p:spPr>
          <a:xfrm>
            <a:off x="467544" y="4581128"/>
            <a:ext cx="8352928" cy="1778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When </a:t>
            </a:r>
            <a:r>
              <a:rPr lang="en-US" dirty="0"/>
              <a:t>the principle of relativity was applied to Maxwell's equations, </a:t>
            </a:r>
            <a:r>
              <a:rPr lang="en-US" dirty="0" smtClean="0"/>
              <a:t>certain problems </a:t>
            </a:r>
            <a:r>
              <a:rPr lang="en-US" dirty="0"/>
              <a:t>arose immediately - they did not </a:t>
            </a:r>
            <a:r>
              <a:rPr lang="en-US" dirty="0" smtClean="0"/>
              <a:t>seem </a:t>
            </a:r>
            <a:r>
              <a:rPr lang="en-US" dirty="0"/>
              <a:t>to obey it. </a:t>
            </a:r>
            <a:endParaRPr lang="en-US" dirty="0" smtClean="0"/>
          </a:p>
          <a:p>
            <a:pPr algn="ctr"/>
            <a:endParaRPr lang="en-US" dirty="0" smtClean="0"/>
          </a:p>
          <a:p>
            <a:pPr algn="ctr"/>
            <a:r>
              <a:rPr lang="en-US" dirty="0" smtClean="0"/>
              <a:t>Let </a:t>
            </a:r>
            <a:r>
              <a:rPr lang="en-US" dirty="0"/>
              <a:t>us briefly outline </a:t>
            </a:r>
            <a:r>
              <a:rPr lang="en-US" dirty="0" smtClean="0"/>
              <a:t>some </a:t>
            </a:r>
            <a:r>
              <a:rPr lang="en-IN" dirty="0" smtClean="0"/>
              <a:t>of </a:t>
            </a:r>
            <a:r>
              <a:rPr lang="en-IN" dirty="0"/>
              <a:t>these problems.</a:t>
            </a:r>
          </a:p>
        </p:txBody>
      </p:sp>
      <p:sp>
        <p:nvSpPr>
          <p:cNvPr id="6" name="Footer Placeholder 5"/>
          <p:cNvSpPr>
            <a:spLocks noGrp="1"/>
          </p:cNvSpPr>
          <p:nvPr>
            <p:ph type="ftr" sz="quarter" idx="11"/>
          </p:nvPr>
        </p:nvSpPr>
        <p:spPr/>
        <p:txBody>
          <a:bodyPr/>
          <a:lstStyle/>
          <a:p>
            <a:r>
              <a:rPr lang="en-IN" smtClean="0"/>
              <a:t>Dr. S. Chattopadhyay</a:t>
            </a:r>
            <a:endParaRPr lang="en-IN"/>
          </a:p>
        </p:txBody>
      </p:sp>
      <p:sp>
        <p:nvSpPr>
          <p:cNvPr id="7" name="Slide Number Placeholder 6"/>
          <p:cNvSpPr>
            <a:spLocks noGrp="1"/>
          </p:cNvSpPr>
          <p:nvPr>
            <p:ph type="sldNum" sz="quarter" idx="12"/>
          </p:nvPr>
        </p:nvSpPr>
        <p:spPr/>
        <p:txBody>
          <a:bodyPr/>
          <a:lstStyle/>
          <a:p>
            <a:fld id="{1B5DA7C4-0D5C-422D-907A-D77AED73A7AA}" type="slidenum">
              <a:rPr lang="en-IN" smtClean="0"/>
              <a:t>21</a:t>
            </a:fld>
            <a:endParaRPr lang="en-IN"/>
          </a:p>
        </p:txBody>
      </p:sp>
    </p:spTree>
    <p:extLst>
      <p:ext uri="{BB962C8B-B14F-4D97-AF65-F5344CB8AC3E}">
        <p14:creationId xmlns:p14="http://schemas.microsoft.com/office/powerpoint/2010/main" val="165626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600" y="282352"/>
            <a:ext cx="70567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Problems of Relativity </a:t>
            </a:r>
            <a:r>
              <a:rPr lang="en-US" b="1" dirty="0" err="1"/>
              <a:t>vis</a:t>
            </a:r>
            <a:r>
              <a:rPr lang="en-US" b="1" dirty="0"/>
              <a:t>-a-</a:t>
            </a:r>
            <a:r>
              <a:rPr lang="en-US" b="1" dirty="0" err="1"/>
              <a:t>vis</a:t>
            </a:r>
            <a:r>
              <a:rPr lang="en-US" b="1" dirty="0"/>
              <a:t> Laws of </a:t>
            </a:r>
            <a:r>
              <a:rPr lang="en-US" b="1" dirty="0" err="1" smtClean="0"/>
              <a:t>Electromagnetisrn</a:t>
            </a:r>
            <a:endParaRPr lang="en-IN"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68760"/>
            <a:ext cx="45529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IN" smtClean="0"/>
              <a:t>Dr. S. Chattopadhyay</a:t>
            </a:r>
            <a:endParaRPr lang="en-IN"/>
          </a:p>
        </p:txBody>
      </p:sp>
      <p:sp>
        <p:nvSpPr>
          <p:cNvPr id="5" name="Slide Number Placeholder 4"/>
          <p:cNvSpPr>
            <a:spLocks noGrp="1"/>
          </p:cNvSpPr>
          <p:nvPr>
            <p:ph type="sldNum" sz="quarter" idx="12"/>
          </p:nvPr>
        </p:nvSpPr>
        <p:spPr/>
        <p:txBody>
          <a:bodyPr/>
          <a:lstStyle/>
          <a:p>
            <a:fld id="{1B5DA7C4-0D5C-422D-907A-D77AED73A7AA}" type="slidenum">
              <a:rPr lang="en-IN" smtClean="0"/>
              <a:t>22</a:t>
            </a:fld>
            <a:endParaRPr lang="en-IN"/>
          </a:p>
        </p:txBody>
      </p:sp>
      <p:sp>
        <p:nvSpPr>
          <p:cNvPr id="3" name="Rectangle 2"/>
          <p:cNvSpPr/>
          <p:nvPr/>
        </p:nvSpPr>
        <p:spPr>
          <a:xfrm>
            <a:off x="5040560" y="1268760"/>
            <a:ext cx="3707904" cy="1477328"/>
          </a:xfrm>
          <a:prstGeom prst="rect">
            <a:avLst/>
          </a:prstGeom>
        </p:spPr>
        <p:txBody>
          <a:bodyPr wrap="square">
            <a:spAutoFit/>
          </a:bodyPr>
          <a:lstStyle/>
          <a:p>
            <a:r>
              <a:rPr lang="en-US" dirty="0"/>
              <a:t>Let us </a:t>
            </a:r>
            <a:r>
              <a:rPr lang="en-US" dirty="0" smtClean="0"/>
              <a:t>consider two </a:t>
            </a:r>
            <a:r>
              <a:rPr lang="en-US" dirty="0"/>
              <a:t>equal, </a:t>
            </a:r>
            <a:r>
              <a:rPr lang="en-US" dirty="0" smtClean="0"/>
              <a:t>positive</a:t>
            </a:r>
          </a:p>
          <a:p>
            <a:r>
              <a:rPr lang="en-US" dirty="0" smtClean="0"/>
              <a:t>point </a:t>
            </a:r>
            <a:r>
              <a:rPr lang="en-US" dirty="0"/>
              <a:t>charges carrying </a:t>
            </a:r>
            <a:r>
              <a:rPr lang="en-US" dirty="0" smtClean="0"/>
              <a:t>charge +</a:t>
            </a:r>
            <a:r>
              <a:rPr lang="en-IN" dirty="0" smtClean="0"/>
              <a:t>q.</a:t>
            </a:r>
          </a:p>
          <a:p>
            <a:endParaRPr lang="en-US" dirty="0"/>
          </a:p>
          <a:p>
            <a:r>
              <a:rPr lang="en-US" dirty="0"/>
              <a:t>first examine the</a:t>
            </a:r>
            <a:r>
              <a:rPr lang="en-US" b="1" dirty="0"/>
              <a:t> </a:t>
            </a:r>
            <a:r>
              <a:rPr lang="en-US" dirty="0"/>
              <a:t>system as seen </a:t>
            </a:r>
            <a:r>
              <a:rPr lang="en-US" dirty="0" smtClean="0"/>
              <a:t>by</a:t>
            </a:r>
          </a:p>
          <a:p>
            <a:r>
              <a:rPr lang="en-US" dirty="0" smtClean="0"/>
              <a:t>an </a:t>
            </a:r>
            <a:r>
              <a:rPr lang="en-US" dirty="0"/>
              <a:t>observer in </a:t>
            </a:r>
            <a:r>
              <a:rPr lang="en-IN" dirty="0" smtClean="0"/>
              <a:t>S'.</a:t>
            </a:r>
          </a:p>
        </p:txBody>
      </p:sp>
      <mc:AlternateContent xmlns:mc="http://schemas.openxmlformats.org/markup-compatibility/2006" xmlns:a14="http://schemas.microsoft.com/office/drawing/2010/main">
        <mc:Choice Requires="a14">
          <p:sp>
            <p:nvSpPr>
              <p:cNvPr id="6" name="Rectangle 5"/>
              <p:cNvSpPr/>
              <p:nvPr/>
            </p:nvSpPr>
            <p:spPr>
              <a:xfrm>
                <a:off x="216024" y="3225750"/>
                <a:ext cx="8532440" cy="1545744"/>
              </a:xfrm>
              <a:prstGeom prst="rect">
                <a:avLst/>
              </a:prstGeom>
            </p:spPr>
            <p:txBody>
              <a:bodyPr wrap="square">
                <a:spAutoFit/>
              </a:bodyPr>
              <a:lstStyle/>
              <a:p>
                <a:r>
                  <a:rPr lang="en-US" dirty="0" smtClean="0"/>
                  <a:t>one charge rests at the origin of S' and the other rests at a distance y</a:t>
                </a:r>
                <a:r>
                  <a:rPr lang="en-US" baseline="-25000" dirty="0" smtClean="0"/>
                  <a:t>2</a:t>
                </a:r>
                <a:r>
                  <a:rPr lang="en-US" dirty="0" smtClean="0"/>
                  <a:t>’</a:t>
                </a:r>
                <a:r>
                  <a:rPr lang="en-US" b="1" dirty="0" smtClean="0"/>
                  <a:t> </a:t>
                </a:r>
                <a:r>
                  <a:rPr lang="en-US" dirty="0"/>
                  <a:t>on the </a:t>
                </a:r>
                <a:r>
                  <a:rPr lang="en-US" i="1" dirty="0"/>
                  <a:t>y' </a:t>
                </a:r>
                <a:r>
                  <a:rPr lang="en-US" dirty="0" smtClean="0"/>
                  <a:t>axis.</a:t>
                </a:r>
              </a:p>
              <a:p>
                <a:endParaRPr lang="en-US" dirty="0"/>
              </a:p>
              <a:p>
                <a:r>
                  <a:rPr lang="en-IN" dirty="0" smtClean="0"/>
                  <a:t>The </a:t>
                </a:r>
                <a:r>
                  <a:rPr lang="en-US" dirty="0" smtClean="0"/>
                  <a:t>electromagnetic </a:t>
                </a:r>
                <a:r>
                  <a:rPr lang="en-US" dirty="0"/>
                  <a:t>force that be charges at rest exert</a:t>
                </a:r>
                <a:r>
                  <a:rPr lang="en-US" b="1" dirty="0"/>
                  <a:t> </a:t>
                </a:r>
                <a:r>
                  <a:rPr lang="en-US" dirty="0"/>
                  <a:t>on each other in </a:t>
                </a:r>
                <a:r>
                  <a:rPr lang="en-US" dirty="0" smtClean="0"/>
                  <a:t>S’ is</a:t>
                </a:r>
              </a:p>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C</m:t>
                          </m:r>
                        </m:sub>
                      </m:sSub>
                      <m:r>
                        <a:rPr lang="en-US" b="0" i="0" smtClean="0">
                          <a:latin typeface="Cambria Math"/>
                        </a:rPr>
                        <m:t>=</m:t>
                      </m:r>
                      <m:f>
                        <m:fPr>
                          <m:ctrlPr>
                            <a:rPr lang="en-US" b="0" i="1" smtClean="0">
                              <a:latin typeface="Cambria Math" panose="02040503050406030204" pitchFamily="18" charset="0"/>
                            </a:rPr>
                          </m:ctrlPr>
                        </m:fPr>
                        <m:num>
                          <m:r>
                            <a:rPr lang="en-US" b="0" i="0" smtClean="0">
                              <a:latin typeface="Cambria Math"/>
                            </a:rPr>
                            <m:t>1</m:t>
                          </m:r>
                        </m:num>
                        <m:den>
                          <m:r>
                            <a:rPr lang="en-US" b="0" i="0" smtClean="0">
                              <a:latin typeface="Cambria Math"/>
                            </a:rPr>
                            <m:t>4</m:t>
                          </m:r>
                          <m:r>
                            <m:rPr>
                              <m:sty m:val="p"/>
                            </m:rPr>
                            <a:rPr lang="en-US" b="0" i="0" smtClean="0">
                              <a:latin typeface="Cambria Math"/>
                              <a:ea typeface="Cambria Math"/>
                            </a:rPr>
                            <m:t>π</m:t>
                          </m:r>
                          <m:sSub>
                            <m:sSubPr>
                              <m:ctrlPr>
                                <a:rPr lang="en-US" b="0" i="1" smtClean="0">
                                  <a:latin typeface="Cambria Math" panose="02040503050406030204" pitchFamily="18" charset="0"/>
                                  <a:ea typeface="Cambria Math"/>
                                </a:rPr>
                              </m:ctrlPr>
                            </m:sSubPr>
                            <m:e>
                              <m:r>
                                <m:rPr>
                                  <m:sty m:val="p"/>
                                </m:rPr>
                                <a:rPr lang="en-US" b="0" i="0" smtClean="0">
                                  <a:latin typeface="Cambria Math"/>
                                  <a:ea typeface="Cambria Math"/>
                                </a:rPr>
                                <m:t>ε</m:t>
                              </m:r>
                            </m:e>
                            <m:sub>
                              <m:r>
                                <a:rPr lang="en-US" b="0" i="0" smtClean="0">
                                  <a:latin typeface="Cambria Math"/>
                                  <a:ea typeface="Cambria Math"/>
                                </a:rPr>
                                <m:t>0</m:t>
                              </m:r>
                            </m:sub>
                          </m:sSub>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m:rPr>
                                  <m:sty m:val="p"/>
                                </m:rPr>
                                <a:rPr lang="en-US" b="0" i="0" smtClean="0">
                                  <a:latin typeface="Cambria Math"/>
                                </a:rPr>
                                <m:t>q</m:t>
                              </m:r>
                            </m:e>
                            <m:sup>
                              <m:r>
                                <a:rPr lang="en-US" b="0" i="0" smtClean="0">
                                  <a:latin typeface="Cambria Math"/>
                                </a:rPr>
                                <m:t>2</m:t>
                              </m:r>
                            </m:sup>
                          </m:sSup>
                        </m:num>
                        <m:den>
                          <m:sSubSup>
                            <m:sSubSupPr>
                              <m:ctrlPr>
                                <a:rPr lang="en-US" b="0" i="1" smtClean="0">
                                  <a:latin typeface="Cambria Math" panose="02040503050406030204" pitchFamily="18" charset="0"/>
                                </a:rPr>
                              </m:ctrlPr>
                            </m:sSubSupPr>
                            <m:e>
                              <m:r>
                                <m:rPr>
                                  <m:sty m:val="p"/>
                                </m:rPr>
                                <a:rPr lang="en-US" b="0" i="0" smtClean="0">
                                  <a:latin typeface="Cambria Math"/>
                                </a:rPr>
                                <m:t>y</m:t>
                              </m:r>
                              <m:r>
                                <a:rPr lang="en-US" b="0" i="0" smtClean="0">
                                  <a:latin typeface="Cambria Math"/>
                                </a:rPr>
                                <m:t>′</m:t>
                              </m:r>
                            </m:e>
                            <m:sub>
                              <m:r>
                                <a:rPr lang="en-US" b="0" i="0" smtClean="0">
                                  <a:latin typeface="Cambria Math"/>
                                </a:rPr>
                                <m:t>2</m:t>
                              </m:r>
                            </m:sub>
                            <m:sup>
                              <m:r>
                                <a:rPr lang="en-US" b="0" i="0" smtClean="0">
                                  <a:latin typeface="Cambria Math"/>
                                </a:rPr>
                                <m:t>2</m:t>
                              </m:r>
                            </m:sup>
                          </m:sSubSup>
                        </m:den>
                      </m:f>
                    </m:oMath>
                  </m:oMathPara>
                </a14:m>
                <a:endParaRPr lang="en-IN" dirty="0"/>
              </a:p>
            </p:txBody>
          </p:sp>
        </mc:Choice>
        <mc:Fallback xmlns="">
          <p:sp>
            <p:nvSpPr>
              <p:cNvPr id="6" name="Rectangle 5"/>
              <p:cNvSpPr>
                <a:spLocks noRot="1" noChangeAspect="1" noMove="1" noResize="1" noEditPoints="1" noAdjustHandles="1" noChangeArrowheads="1" noChangeShapeType="1" noTextEdit="1"/>
              </p:cNvSpPr>
              <p:nvPr/>
            </p:nvSpPr>
            <p:spPr>
              <a:xfrm>
                <a:off x="216024" y="3225750"/>
                <a:ext cx="8532440" cy="1545744"/>
              </a:xfrm>
              <a:prstGeom prst="rect">
                <a:avLst/>
              </a:prstGeom>
              <a:blipFill rotWithShape="1">
                <a:blip r:embed="rId4"/>
                <a:stretch>
                  <a:fillRect l="-571" t="-1969"/>
                </a:stretch>
              </a:blipFill>
            </p:spPr>
            <p:txBody>
              <a:bodyPr/>
              <a:lstStyle/>
              <a:p>
                <a:r>
                  <a:rPr lang="en-IN">
                    <a:noFill/>
                  </a:rPr>
                  <a:t> </a:t>
                </a:r>
              </a:p>
            </p:txBody>
          </p:sp>
        </mc:Fallback>
      </mc:AlternateContent>
      <p:sp>
        <p:nvSpPr>
          <p:cNvPr id="7" name="Oval 6"/>
          <p:cNvSpPr/>
          <p:nvPr/>
        </p:nvSpPr>
        <p:spPr>
          <a:xfrm>
            <a:off x="1043608" y="5229200"/>
            <a:ext cx="7272808"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What the observer at S will See</a:t>
            </a:r>
            <a:endParaRPr lang="en-IN" sz="2800" b="1" dirty="0"/>
          </a:p>
        </p:txBody>
      </p:sp>
    </p:spTree>
    <p:extLst>
      <p:ext uri="{BB962C8B-B14F-4D97-AF65-F5344CB8AC3E}">
        <p14:creationId xmlns:p14="http://schemas.microsoft.com/office/powerpoint/2010/main" val="141888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 calcmode="lin" valueType="num">
                                      <p:cBhvr>
                                        <p:cTn id="12" dur="500" fill="hold"/>
                                        <p:tgtEl>
                                          <p:spTgt spid="4100"/>
                                        </p:tgtEl>
                                        <p:attrNameLst>
                                          <p:attrName>ppt_w</p:attrName>
                                        </p:attrNameLst>
                                      </p:cBhvr>
                                      <p:tavLst>
                                        <p:tav tm="0">
                                          <p:val>
                                            <p:fltVal val="0"/>
                                          </p:val>
                                        </p:tav>
                                        <p:tav tm="100000">
                                          <p:val>
                                            <p:strVal val="#ppt_w"/>
                                          </p:val>
                                        </p:tav>
                                      </p:tavLst>
                                    </p:anim>
                                    <p:anim calcmode="lin" valueType="num">
                                      <p:cBhvr>
                                        <p:cTn id="13" dur="500" fill="hold"/>
                                        <p:tgtEl>
                                          <p:spTgt spid="4100"/>
                                        </p:tgtEl>
                                        <p:attrNameLst>
                                          <p:attrName>ppt_h</p:attrName>
                                        </p:attrNameLst>
                                      </p:cBhvr>
                                      <p:tavLst>
                                        <p:tav tm="0">
                                          <p:val>
                                            <p:fltVal val="0"/>
                                          </p:val>
                                        </p:tav>
                                        <p:tav tm="100000">
                                          <p:val>
                                            <p:strVal val="#ppt_h"/>
                                          </p:val>
                                        </p:tav>
                                      </p:tavLst>
                                    </p:anim>
                                    <p:animEffect transition="in" filter="fade">
                                      <p:cBhvr>
                                        <p:cTn id="14" dur="500"/>
                                        <p:tgtEl>
                                          <p:spTgt spid="410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500"/>
                                        <p:tgtEl>
                                          <p:spTgt spid="3">
                                            <p:txEl>
                                              <p:pRg st="0" end="0"/>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wipe(left)">
                                      <p:cBhvr>
                                        <p:cTn id="35" dur="500"/>
                                        <p:tgtEl>
                                          <p:spTgt spid="6">
                                            <p:txEl>
                                              <p:pRg st="0" end="0"/>
                                            </p:txEl>
                                          </p:spTgt>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wipe(left)">
                                      <p:cBhvr>
                                        <p:cTn id="39" dur="500"/>
                                        <p:tgtEl>
                                          <p:spTgt spid="6">
                                            <p:txEl>
                                              <p:pRg st="2" end="2"/>
                                            </p:txEl>
                                          </p:spTgt>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Effect transition="in" filter="wipe(left)">
                                      <p:cBhvr>
                                        <p:cTn id="43" dur="500"/>
                                        <p:tgtEl>
                                          <p:spTgt spid="6">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bldLvl="5"/>
      <p:bldP spid="6" grpId="0" build="p" bldLvl="5"/>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23</a:t>
            </a:fld>
            <a:endParaRPr lang="en-IN"/>
          </a:p>
        </p:txBody>
      </p:sp>
      <p:sp>
        <p:nvSpPr>
          <p:cNvPr id="4" name="Rounded Rectangle 3"/>
          <p:cNvSpPr/>
          <p:nvPr/>
        </p:nvSpPr>
        <p:spPr>
          <a:xfrm>
            <a:off x="971600" y="282352"/>
            <a:ext cx="70567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Problems of Relativity </a:t>
            </a:r>
            <a:r>
              <a:rPr lang="en-US" b="1" dirty="0" err="1"/>
              <a:t>vis</a:t>
            </a:r>
            <a:r>
              <a:rPr lang="en-US" b="1" dirty="0"/>
              <a:t>-a-</a:t>
            </a:r>
            <a:r>
              <a:rPr lang="en-US" b="1" dirty="0" err="1"/>
              <a:t>vis</a:t>
            </a:r>
            <a:r>
              <a:rPr lang="en-US" b="1" dirty="0"/>
              <a:t> Laws of </a:t>
            </a:r>
            <a:r>
              <a:rPr lang="en-US" b="1" dirty="0" err="1" smtClean="0"/>
              <a:t>Electromagnetisrn</a:t>
            </a:r>
            <a:endParaRPr lang="en-IN"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45529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896544" y="1258882"/>
            <a:ext cx="3995936" cy="2031325"/>
          </a:xfrm>
          <a:prstGeom prst="rect">
            <a:avLst/>
          </a:prstGeom>
        </p:spPr>
        <p:txBody>
          <a:bodyPr wrap="square">
            <a:spAutoFit/>
          </a:bodyPr>
          <a:lstStyle/>
          <a:p>
            <a:r>
              <a:rPr lang="en-IN" dirty="0" smtClean="0"/>
              <a:t>The observer in S</a:t>
            </a:r>
            <a:r>
              <a:rPr lang="en-IN" b="1" dirty="0" smtClean="0"/>
              <a:t> </a:t>
            </a:r>
            <a:r>
              <a:rPr lang="en-US" dirty="0" smtClean="0"/>
              <a:t>sees </a:t>
            </a:r>
            <a:r>
              <a:rPr lang="en-US" dirty="0"/>
              <a:t>the charge </a:t>
            </a:r>
            <a:r>
              <a:rPr lang="en-US" dirty="0" smtClean="0"/>
              <a:t>q</a:t>
            </a:r>
          </a:p>
          <a:p>
            <a:r>
              <a:rPr lang="en-US" dirty="0" smtClean="0"/>
              <a:t>unchanged </a:t>
            </a:r>
            <a:r>
              <a:rPr lang="en-US" dirty="0"/>
              <a:t>and </a:t>
            </a:r>
            <a:r>
              <a:rPr lang="en-US" dirty="0" smtClean="0"/>
              <a:t>y</a:t>
            </a:r>
            <a:r>
              <a:rPr lang="en-US" baseline="-25000" dirty="0" smtClean="0"/>
              <a:t>1</a:t>
            </a:r>
            <a:r>
              <a:rPr lang="en-US" dirty="0" smtClean="0"/>
              <a:t> = y</a:t>
            </a:r>
            <a:r>
              <a:rPr lang="en-US" baseline="-25000" dirty="0" smtClean="0"/>
              <a:t>2</a:t>
            </a:r>
            <a:r>
              <a:rPr lang="en-US" dirty="0" smtClean="0"/>
              <a:t>’.</a:t>
            </a:r>
          </a:p>
          <a:p>
            <a:endParaRPr lang="en-US" dirty="0" smtClean="0"/>
          </a:p>
          <a:p>
            <a:r>
              <a:rPr lang="en-US" dirty="0" smtClean="0"/>
              <a:t>Coulomb's </a:t>
            </a:r>
            <a:r>
              <a:rPr lang="en-US" dirty="0"/>
              <a:t>force law is unchanged. </a:t>
            </a:r>
            <a:endParaRPr lang="en-US" dirty="0" smtClean="0"/>
          </a:p>
          <a:p>
            <a:endParaRPr lang="en-US" dirty="0"/>
          </a:p>
          <a:p>
            <a:r>
              <a:rPr lang="en-US" dirty="0" smtClean="0"/>
              <a:t>The</a:t>
            </a:r>
            <a:r>
              <a:rPr lang="en-US" b="1" dirty="0" smtClean="0"/>
              <a:t> </a:t>
            </a:r>
            <a:r>
              <a:rPr lang="en-US" dirty="0"/>
              <a:t>observer in S also sees both </a:t>
            </a:r>
            <a:r>
              <a:rPr lang="en-US" dirty="0" smtClean="0"/>
              <a:t>charges</a:t>
            </a:r>
          </a:p>
          <a:p>
            <a:r>
              <a:rPr lang="en-US" dirty="0" smtClean="0"/>
              <a:t>moving </a:t>
            </a:r>
            <a:r>
              <a:rPr lang="en-US"/>
              <a:t>to </a:t>
            </a:r>
            <a:r>
              <a:rPr lang="en-US" smtClean="0"/>
              <a:t>the </a:t>
            </a:r>
            <a:r>
              <a:rPr lang="en-US" dirty="0"/>
              <a:t>right at a speed v. </a:t>
            </a:r>
            <a:endParaRPr lang="en-IN" dirty="0"/>
          </a:p>
        </p:txBody>
      </p:sp>
      <p:sp>
        <p:nvSpPr>
          <p:cNvPr id="7" name="Rectangle 6"/>
          <p:cNvSpPr/>
          <p:nvPr/>
        </p:nvSpPr>
        <p:spPr>
          <a:xfrm>
            <a:off x="395536" y="3302982"/>
            <a:ext cx="8280920" cy="2108269"/>
          </a:xfrm>
          <a:prstGeom prst="rect">
            <a:avLst/>
          </a:prstGeom>
        </p:spPr>
        <p:txBody>
          <a:bodyPr wrap="square">
            <a:spAutoFit/>
          </a:bodyPr>
          <a:lstStyle/>
          <a:p>
            <a:r>
              <a:rPr lang="en-US" dirty="0"/>
              <a:t>Now </a:t>
            </a:r>
            <a:r>
              <a:rPr lang="en-US" dirty="0" smtClean="0"/>
              <a:t>two positive </a:t>
            </a:r>
            <a:r>
              <a:rPr lang="en-US" dirty="0"/>
              <a:t>charges moving to the right constitute two</a:t>
            </a:r>
            <a:r>
              <a:rPr lang="en-US" b="1" dirty="0"/>
              <a:t> </a:t>
            </a:r>
            <a:r>
              <a:rPr lang="en-US" dirty="0" smtClean="0"/>
              <a:t>conventional parallel</a:t>
            </a:r>
          </a:p>
          <a:p>
            <a:r>
              <a:rPr lang="en-US" dirty="0" smtClean="0"/>
              <a:t>currents =&gt; attract </a:t>
            </a:r>
            <a:r>
              <a:rPr lang="en-US" dirty="0"/>
              <a:t>each </a:t>
            </a:r>
            <a:r>
              <a:rPr lang="en-US" dirty="0" smtClean="0"/>
              <a:t>other</a:t>
            </a:r>
          </a:p>
          <a:p>
            <a:r>
              <a:rPr lang="en-US" dirty="0" smtClean="0"/>
              <a:t>The total </a:t>
            </a:r>
            <a:r>
              <a:rPr lang="en-US" dirty="0"/>
              <a:t>force in </a:t>
            </a:r>
            <a:r>
              <a:rPr lang="en-US" dirty="0" smtClean="0"/>
              <a:t>S </a:t>
            </a:r>
            <a:r>
              <a:rPr lang="en-US" dirty="0"/>
              <a:t>has two components - the </a:t>
            </a:r>
            <a:r>
              <a:rPr lang="en-US" dirty="0" smtClean="0"/>
              <a:t>electrostatic force </a:t>
            </a:r>
            <a:r>
              <a:rPr lang="en-US" dirty="0"/>
              <a:t>of repulsion and </a:t>
            </a:r>
            <a:r>
              <a:rPr lang="en-US" dirty="0" smtClean="0"/>
              <a:t>the</a:t>
            </a:r>
          </a:p>
          <a:p>
            <a:r>
              <a:rPr lang="en-US" dirty="0" smtClean="0"/>
              <a:t>attractive </a:t>
            </a:r>
            <a:r>
              <a:rPr lang="en-US" dirty="0"/>
              <a:t>force between parallel </a:t>
            </a:r>
            <a:r>
              <a:rPr lang="en-US" dirty="0" smtClean="0"/>
              <a:t>currents</a:t>
            </a:r>
            <a:r>
              <a:rPr lang="en-US" dirty="0"/>
              <a:t>. </a:t>
            </a:r>
          </a:p>
          <a:p>
            <a:endParaRPr lang="en-US" sz="1100" dirty="0"/>
          </a:p>
          <a:p>
            <a:r>
              <a:rPr lang="en-US" dirty="0" smtClean="0"/>
              <a:t>We </a:t>
            </a:r>
            <a:r>
              <a:rPr lang="en-US" dirty="0"/>
              <a:t>find that it </a:t>
            </a:r>
            <a:r>
              <a:rPr lang="en-US" dirty="0" smtClean="0"/>
              <a:t>is different </a:t>
            </a:r>
            <a:r>
              <a:rPr lang="en-US" dirty="0"/>
              <a:t>from the force in S'. </a:t>
            </a:r>
            <a:endParaRPr lang="en-US" dirty="0" smtClean="0"/>
          </a:p>
          <a:p>
            <a:endParaRPr lang="en-US" sz="900" dirty="0"/>
          </a:p>
          <a:p>
            <a:r>
              <a:rPr lang="en-US" dirty="0" smtClean="0"/>
              <a:t>According </a:t>
            </a:r>
            <a:r>
              <a:rPr lang="en-US" dirty="0"/>
              <a:t>to Newtonian physics, these forces</a:t>
            </a:r>
            <a:r>
              <a:rPr lang="en-US" b="1" dirty="0"/>
              <a:t> </a:t>
            </a:r>
            <a:r>
              <a:rPr lang="en-US" dirty="0"/>
              <a:t>should </a:t>
            </a:r>
            <a:r>
              <a:rPr lang="en-US" dirty="0" smtClean="0"/>
              <a:t>be the</a:t>
            </a:r>
            <a:r>
              <a:rPr lang="en-US" b="1" dirty="0" smtClean="0"/>
              <a:t> </a:t>
            </a:r>
            <a:r>
              <a:rPr lang="en-US" dirty="0" smtClean="0"/>
              <a:t>same</a:t>
            </a:r>
            <a:endParaRPr lang="en-IN" dirty="0"/>
          </a:p>
        </p:txBody>
      </p:sp>
      <p:sp>
        <p:nvSpPr>
          <p:cNvPr id="8" name="Oval 7"/>
          <p:cNvSpPr/>
          <p:nvPr/>
        </p:nvSpPr>
        <p:spPr>
          <a:xfrm>
            <a:off x="2627784" y="5394920"/>
            <a:ext cx="3312368"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This is an inconsistency</a:t>
            </a:r>
            <a:endParaRPr lang="en-IN" dirty="0"/>
          </a:p>
        </p:txBody>
      </p:sp>
    </p:spTree>
    <p:extLst>
      <p:ext uri="{BB962C8B-B14F-4D97-AF65-F5344CB8AC3E}">
        <p14:creationId xmlns:p14="http://schemas.microsoft.com/office/powerpoint/2010/main" val="271102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left)">
                                      <p:cBhvr>
                                        <p:cTn id="15" dur="500"/>
                                        <p:tgtEl>
                                          <p:spTgt spid="6">
                                            <p:txEl>
                                              <p:pRg st="3" end="3"/>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wipe(left)">
                                      <p:cBhvr>
                                        <p:cTn id="19" dur="500"/>
                                        <p:tgtEl>
                                          <p:spTgt spid="6">
                                            <p:txEl>
                                              <p:pRg st="5" end="5"/>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wipe(left)">
                                      <p:cBhvr>
                                        <p:cTn id="23" dur="500"/>
                                        <p:tgtEl>
                                          <p:spTgt spid="6">
                                            <p:txEl>
                                              <p:pRg st="6" end="6"/>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500"/>
                                        <p:tgtEl>
                                          <p:spTgt spid="7">
                                            <p:txEl>
                                              <p:pRg st="0" end="0"/>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wipe(left)">
                                      <p:cBhvr>
                                        <p:cTn id="31" dur="500"/>
                                        <p:tgtEl>
                                          <p:spTgt spid="7">
                                            <p:txEl>
                                              <p:pRg st="1" end="1"/>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wipe(left)">
                                      <p:cBhvr>
                                        <p:cTn id="35" dur="500"/>
                                        <p:tgtEl>
                                          <p:spTgt spid="7">
                                            <p:txEl>
                                              <p:pRg st="2" end="2"/>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animEffect transition="in" filter="wipe(left)">
                                      <p:cBhvr>
                                        <p:cTn id="39" dur="500"/>
                                        <p:tgtEl>
                                          <p:spTgt spid="7">
                                            <p:txEl>
                                              <p:pRg st="3" end="3"/>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Effect transition="in" filter="wipe(left)">
                                      <p:cBhvr>
                                        <p:cTn id="43" dur="500"/>
                                        <p:tgtEl>
                                          <p:spTgt spid="7">
                                            <p:txEl>
                                              <p:pRg st="5" end="5"/>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wipe(left)">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ppt_w</p:attrName>
                                        </p:attrNameLst>
                                      </p:cBhvr>
                                      <p:tavLst>
                                        <p:tav tm="0">
                                          <p:val>
                                            <p:fltVal val="0"/>
                                          </p:val>
                                        </p:tav>
                                        <p:tav tm="100000">
                                          <p:val>
                                            <p:strVal val="#ppt_w"/>
                                          </p:val>
                                        </p:tav>
                                      </p:tavLst>
                                    </p:anim>
                                    <p:anim calcmode="lin" valueType="num">
                                      <p:cBhvr>
                                        <p:cTn id="53" dur="500" fill="hold"/>
                                        <p:tgtEl>
                                          <p:spTgt spid="8"/>
                                        </p:tgtEl>
                                        <p:attrNameLst>
                                          <p:attrName>ppt_h</p:attrName>
                                        </p:attrNameLst>
                                      </p:cBhvr>
                                      <p:tavLst>
                                        <p:tav tm="0">
                                          <p:val>
                                            <p:fltVal val="0"/>
                                          </p:val>
                                        </p:tav>
                                        <p:tav tm="100000">
                                          <p:val>
                                            <p:strVal val="#ppt_h"/>
                                          </p:val>
                                        </p:tav>
                                      </p:tavLst>
                                    </p:anim>
                                    <p:animEffect transition="in" filter="fade">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P spid="7" grpId="0" build="p" bldLvl="5"/>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24</a:t>
            </a:fld>
            <a:endParaRPr lang="en-IN"/>
          </a:p>
        </p:txBody>
      </p:sp>
      <p:sp>
        <p:nvSpPr>
          <p:cNvPr id="4" name="Rectangle 3"/>
          <p:cNvSpPr/>
          <p:nvPr/>
        </p:nvSpPr>
        <p:spPr>
          <a:xfrm>
            <a:off x="395536" y="1690930"/>
            <a:ext cx="8640960" cy="3970318"/>
          </a:xfrm>
          <a:prstGeom prst="rect">
            <a:avLst/>
          </a:prstGeom>
        </p:spPr>
        <p:txBody>
          <a:bodyPr wrap="square">
            <a:spAutoFit/>
          </a:bodyPr>
          <a:lstStyle/>
          <a:p>
            <a:r>
              <a:rPr lang="en-US" dirty="0" smtClean="0"/>
              <a:t>When </a:t>
            </a:r>
            <a:r>
              <a:rPr lang="en-US" dirty="0"/>
              <a:t>we try to transform Maxwell's equations according to </a:t>
            </a:r>
            <a:r>
              <a:rPr lang="en-US" dirty="0" smtClean="0"/>
              <a:t>the Galilean coordinate</a:t>
            </a:r>
          </a:p>
          <a:p>
            <a:r>
              <a:rPr lang="en-US" dirty="0" smtClean="0"/>
              <a:t>transformations </a:t>
            </a:r>
            <a:r>
              <a:rPr lang="en-US" dirty="0"/>
              <a:t>- they </a:t>
            </a:r>
            <a:r>
              <a:rPr lang="en-US" dirty="0" smtClean="0"/>
              <a:t>change </a:t>
            </a:r>
            <a:r>
              <a:rPr lang="en-US" dirty="0"/>
              <a:t>their </a:t>
            </a:r>
            <a:r>
              <a:rPr lang="en-US" dirty="0" smtClean="0"/>
              <a:t>form. </a:t>
            </a:r>
          </a:p>
          <a:p>
            <a:endParaRPr lang="en-US" dirty="0"/>
          </a:p>
          <a:p>
            <a:r>
              <a:rPr lang="en-IN" dirty="0"/>
              <a:t>the </a:t>
            </a:r>
            <a:r>
              <a:rPr lang="en-IN" dirty="0" smtClean="0"/>
              <a:t>wave equation</a:t>
            </a:r>
            <a:r>
              <a:rPr lang="en-US" dirty="0" smtClean="0"/>
              <a:t> </a:t>
            </a:r>
            <a:r>
              <a:rPr lang="en-US" dirty="0"/>
              <a:t>for </a:t>
            </a:r>
            <a:r>
              <a:rPr lang="en-US" dirty="0" smtClean="0"/>
              <a:t>electromagnetic fields deduced </a:t>
            </a:r>
            <a:r>
              <a:rPr lang="en-US" dirty="0"/>
              <a:t>from Maxwell's equations does </a:t>
            </a:r>
            <a:r>
              <a:rPr lang="en-US" dirty="0" smtClean="0"/>
              <a:t>not</a:t>
            </a:r>
          </a:p>
          <a:p>
            <a:r>
              <a:rPr lang="en-US" dirty="0" smtClean="0"/>
              <a:t>remain the same.</a:t>
            </a:r>
          </a:p>
          <a:p>
            <a:endParaRPr lang="en-US" dirty="0"/>
          </a:p>
          <a:p>
            <a:r>
              <a:rPr lang="en-US" dirty="0" smtClean="0"/>
              <a:t>There </a:t>
            </a:r>
            <a:r>
              <a:rPr lang="en-US" dirty="0"/>
              <a:t>seems to be a </a:t>
            </a:r>
            <a:r>
              <a:rPr lang="en-US" dirty="0" smtClean="0"/>
              <a:t>fundamentally disagreement </a:t>
            </a:r>
            <a:r>
              <a:rPr lang="en-US" dirty="0"/>
              <a:t>between Maxwell's </a:t>
            </a:r>
            <a:r>
              <a:rPr lang="en-US" dirty="0" smtClean="0"/>
              <a:t>theory </a:t>
            </a:r>
            <a:r>
              <a:rPr lang="en-US" dirty="0"/>
              <a:t>of</a:t>
            </a:r>
          </a:p>
          <a:p>
            <a:r>
              <a:rPr lang="en-US" dirty="0"/>
              <a:t>electromagnetic fields, Newtonian mechanics and </a:t>
            </a:r>
            <a:r>
              <a:rPr lang="en-US" dirty="0" smtClean="0"/>
              <a:t>Galilean principle </a:t>
            </a:r>
            <a:r>
              <a:rPr lang="en-US" dirty="0"/>
              <a:t>of relativity</a:t>
            </a:r>
            <a:r>
              <a:rPr lang="en-US" dirty="0" smtClean="0"/>
              <a:t>.</a:t>
            </a:r>
          </a:p>
          <a:p>
            <a:endParaRPr lang="en-US" dirty="0"/>
          </a:p>
          <a:p>
            <a:r>
              <a:rPr lang="en-US" dirty="0"/>
              <a:t>Historically, this disagreement </a:t>
            </a:r>
            <a:r>
              <a:rPr lang="en-US" dirty="0" smtClean="0"/>
              <a:t>centered </a:t>
            </a:r>
            <a:r>
              <a:rPr lang="en-US" dirty="0"/>
              <a:t>around the 'problem of </a:t>
            </a:r>
            <a:r>
              <a:rPr lang="en-US" dirty="0" smtClean="0"/>
              <a:t>light' </a:t>
            </a:r>
          </a:p>
          <a:p>
            <a:endParaRPr lang="en-US" dirty="0"/>
          </a:p>
          <a:p>
            <a:r>
              <a:rPr lang="en-US" dirty="0" smtClean="0"/>
              <a:t>We </a:t>
            </a:r>
            <a:r>
              <a:rPr lang="en-US" dirty="0"/>
              <a:t>too</a:t>
            </a:r>
            <a:r>
              <a:rPr lang="en-US" b="1" i="1" dirty="0"/>
              <a:t> </a:t>
            </a:r>
            <a:r>
              <a:rPr lang="en-US" dirty="0"/>
              <a:t>would like </a:t>
            </a:r>
            <a:r>
              <a:rPr lang="en-US" dirty="0" smtClean="0"/>
              <a:t>to focus </a:t>
            </a:r>
            <a:r>
              <a:rPr lang="en-US" dirty="0"/>
              <a:t>on this problem. </a:t>
            </a:r>
            <a:endParaRPr lang="en-US" dirty="0" smtClean="0"/>
          </a:p>
          <a:p>
            <a:endParaRPr lang="en-US" dirty="0"/>
          </a:p>
          <a:p>
            <a:r>
              <a:rPr lang="en-US" dirty="0" smtClean="0"/>
              <a:t>However</a:t>
            </a:r>
            <a:r>
              <a:rPr lang="en-US" dirty="0"/>
              <a:t>, </a:t>
            </a:r>
            <a:r>
              <a:rPr lang="en-US" dirty="0" smtClean="0"/>
              <a:t>shall </a:t>
            </a:r>
            <a:r>
              <a:rPr lang="en-US" dirty="0"/>
              <a:t>confine ourselves only to one</a:t>
            </a:r>
            <a:r>
              <a:rPr lang="en-US" b="1" dirty="0"/>
              <a:t> </a:t>
            </a:r>
            <a:r>
              <a:rPr lang="en-US" dirty="0" smtClean="0"/>
              <a:t>aspect </a:t>
            </a:r>
            <a:r>
              <a:rPr lang="en-US" dirty="0"/>
              <a:t>of light</a:t>
            </a:r>
            <a:r>
              <a:rPr lang="en-US" dirty="0" smtClean="0"/>
              <a:t>, namely </a:t>
            </a:r>
            <a:r>
              <a:rPr lang="en-US" dirty="0"/>
              <a:t>its </a:t>
            </a:r>
            <a:r>
              <a:rPr lang="en-US" dirty="0" smtClean="0"/>
              <a:t>propagation.</a:t>
            </a:r>
            <a:endParaRPr lang="en-US" dirty="0" smtClean="0"/>
          </a:p>
        </p:txBody>
      </p:sp>
      <p:sp>
        <p:nvSpPr>
          <p:cNvPr id="5" name="Oval 4"/>
          <p:cNvSpPr/>
          <p:nvPr/>
        </p:nvSpPr>
        <p:spPr>
          <a:xfrm>
            <a:off x="2915816" y="260648"/>
            <a:ext cx="34563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Another problem </a:t>
            </a:r>
            <a:endParaRPr lang="en-IN" dirty="0"/>
          </a:p>
        </p:txBody>
      </p:sp>
    </p:spTree>
    <p:extLst>
      <p:ext uri="{BB962C8B-B14F-4D97-AF65-F5344CB8AC3E}">
        <p14:creationId xmlns:p14="http://schemas.microsoft.com/office/powerpoint/2010/main" val="69906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500"/>
                                        <p:tgtEl>
                                          <p:spTgt spid="4">
                                            <p:txEl>
                                              <p:pRg st="1" end="1"/>
                                            </p:txEl>
                                          </p:spTgt>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left)">
                                      <p:cBhvr>
                                        <p:cTn id="26" dur="500"/>
                                        <p:tgtEl>
                                          <p:spTgt spid="4">
                                            <p:txEl>
                                              <p:pRg st="4" end="4"/>
                                            </p:txEl>
                                          </p:spTgt>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left)">
                                      <p:cBhvr>
                                        <p:cTn id="30" dur="500"/>
                                        <p:tgtEl>
                                          <p:spTgt spid="4">
                                            <p:txEl>
                                              <p:pRg st="6" end="6"/>
                                            </p:txEl>
                                          </p:spTgt>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wipe(left)">
                                      <p:cBhvr>
                                        <p:cTn id="34" dur="500"/>
                                        <p:tgtEl>
                                          <p:spTgt spid="4">
                                            <p:txEl>
                                              <p:pRg st="7" end="7"/>
                                            </p:txEl>
                                          </p:spTgt>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wipe(left)">
                                      <p:cBhvr>
                                        <p:cTn id="38" dur="500"/>
                                        <p:tgtEl>
                                          <p:spTgt spid="4">
                                            <p:txEl>
                                              <p:pRg st="9" end="9"/>
                                            </p:txEl>
                                          </p:spTgt>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wipe(left)">
                                      <p:cBhvr>
                                        <p:cTn id="42" dur="500"/>
                                        <p:tgtEl>
                                          <p:spTgt spid="4">
                                            <p:txEl>
                                              <p:pRg st="11" end="11"/>
                                            </p:txEl>
                                          </p:spTgt>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wipe(left)">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25</a:t>
            </a:fld>
            <a:endParaRPr lang="en-IN"/>
          </a:p>
        </p:txBody>
      </p:sp>
      <p:sp>
        <p:nvSpPr>
          <p:cNvPr id="4" name="Oval 3"/>
          <p:cNvSpPr/>
          <p:nvPr/>
        </p:nvSpPr>
        <p:spPr>
          <a:xfrm>
            <a:off x="2915816" y="260648"/>
            <a:ext cx="34563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Another problem </a:t>
            </a:r>
            <a:endParaRPr lang="en-IN" dirty="0"/>
          </a:p>
        </p:txBody>
      </p:sp>
      <p:sp>
        <p:nvSpPr>
          <p:cNvPr id="5" name="Rectangle 4"/>
          <p:cNvSpPr/>
          <p:nvPr/>
        </p:nvSpPr>
        <p:spPr>
          <a:xfrm>
            <a:off x="362447" y="1430377"/>
            <a:ext cx="8352928" cy="3416320"/>
          </a:xfrm>
          <a:prstGeom prst="rect">
            <a:avLst/>
          </a:prstGeom>
        </p:spPr>
        <p:txBody>
          <a:bodyPr wrap="square">
            <a:spAutoFit/>
          </a:bodyPr>
          <a:lstStyle/>
          <a:p>
            <a:r>
              <a:rPr lang="en-US" dirty="0" smtClean="0"/>
              <a:t>We know </a:t>
            </a:r>
            <a:r>
              <a:rPr lang="en-US" dirty="0"/>
              <a:t>that one of the consequences of Maxwell's equations </a:t>
            </a:r>
            <a:r>
              <a:rPr lang="en-US" dirty="0" smtClean="0"/>
              <a:t>is that </a:t>
            </a:r>
            <a:r>
              <a:rPr lang="en-US" dirty="0"/>
              <a:t>light is </a:t>
            </a:r>
            <a:r>
              <a:rPr lang="en-US" dirty="0" smtClean="0"/>
              <a:t>an</a:t>
            </a:r>
          </a:p>
          <a:p>
            <a:r>
              <a:rPr lang="en-US" dirty="0" smtClean="0"/>
              <a:t>electromagnetic wave, propagates </a:t>
            </a:r>
            <a:r>
              <a:rPr lang="en-US" dirty="0"/>
              <a:t>in </a:t>
            </a:r>
            <a:r>
              <a:rPr lang="en-US" dirty="0" smtClean="0"/>
              <a:t>all </a:t>
            </a:r>
            <a:r>
              <a:rPr lang="en-US" dirty="0"/>
              <a:t>directions at the</a:t>
            </a:r>
            <a:r>
              <a:rPr lang="en-US" b="1" dirty="0"/>
              <a:t> </a:t>
            </a:r>
            <a:r>
              <a:rPr lang="en-US" dirty="0"/>
              <a:t>same </a:t>
            </a:r>
            <a:r>
              <a:rPr lang="en-US" dirty="0" smtClean="0"/>
              <a:t>speed</a:t>
            </a:r>
            <a:r>
              <a:rPr lang="en-US" b="1" dirty="0" smtClean="0"/>
              <a:t> </a:t>
            </a:r>
          </a:p>
          <a:p>
            <a:endParaRPr lang="en-US" b="1" dirty="0"/>
          </a:p>
          <a:p>
            <a:endParaRPr lang="en-US" dirty="0" smtClean="0"/>
          </a:p>
          <a:p>
            <a:endParaRPr lang="en-US" dirty="0"/>
          </a:p>
          <a:p>
            <a:endParaRPr lang="en-US" dirty="0" smtClean="0"/>
          </a:p>
          <a:p>
            <a:endParaRPr lang="en-US" dirty="0" smtClean="0"/>
          </a:p>
          <a:p>
            <a:r>
              <a:rPr lang="en-US" dirty="0" smtClean="0"/>
              <a:t>Another </a:t>
            </a:r>
            <a:r>
              <a:rPr lang="en-US" dirty="0"/>
              <a:t>consequence of T</a:t>
            </a:r>
            <a:r>
              <a:rPr lang="en-US" dirty="0" smtClean="0"/>
              <a:t>he </a:t>
            </a:r>
            <a:r>
              <a:rPr lang="en-US" dirty="0"/>
              <a:t>equations is that if </a:t>
            </a:r>
            <a:r>
              <a:rPr lang="en-US" dirty="0" smtClean="0"/>
              <a:t>the</a:t>
            </a:r>
            <a:r>
              <a:rPr lang="en-US" b="1" dirty="0" smtClean="0"/>
              <a:t> </a:t>
            </a:r>
            <a:r>
              <a:rPr lang="en-US" dirty="0"/>
              <a:t>source of light is moving, the</a:t>
            </a:r>
          </a:p>
          <a:p>
            <a:r>
              <a:rPr lang="en-US" dirty="0"/>
              <a:t>light emitted still travels at the same speed </a:t>
            </a:r>
            <a:r>
              <a:rPr lang="en-US" dirty="0" smtClean="0"/>
              <a:t>c</a:t>
            </a:r>
            <a:r>
              <a:rPr lang="en-US" b="1" i="1" dirty="0" smtClean="0"/>
              <a:t>. </a:t>
            </a:r>
          </a:p>
          <a:p>
            <a:endParaRPr lang="en-US" b="1" i="1" dirty="0"/>
          </a:p>
          <a:p>
            <a:r>
              <a:rPr lang="en-US" dirty="0" smtClean="0"/>
              <a:t>This </a:t>
            </a:r>
            <a:r>
              <a:rPr lang="en-US" dirty="0"/>
              <a:t>brings up </a:t>
            </a:r>
            <a:r>
              <a:rPr lang="en-US" dirty="0" smtClean="0"/>
              <a:t>an</a:t>
            </a:r>
            <a:r>
              <a:rPr lang="en-US" b="1" dirty="0" smtClean="0"/>
              <a:t> </a:t>
            </a:r>
            <a:r>
              <a:rPr lang="en-US" dirty="0"/>
              <a:t>interesting problem </a:t>
            </a:r>
            <a:r>
              <a:rPr lang="en-US" dirty="0" smtClean="0"/>
              <a:t>when Galilean </a:t>
            </a:r>
            <a:r>
              <a:rPr lang="en-US" dirty="0"/>
              <a:t>relativity is applied to </a:t>
            </a:r>
            <a:r>
              <a:rPr lang="en-US" dirty="0" smtClean="0"/>
              <a:t>the</a:t>
            </a:r>
          </a:p>
          <a:p>
            <a:r>
              <a:rPr lang="en-US" dirty="0" smtClean="0"/>
              <a:t>propagation </a:t>
            </a:r>
            <a:r>
              <a:rPr lang="en-US" dirty="0"/>
              <a:t>of light.</a:t>
            </a:r>
            <a:endParaRPr lang="en-IN" dirty="0"/>
          </a:p>
        </p:txBody>
      </p:sp>
      <p:sp>
        <p:nvSpPr>
          <p:cNvPr id="6" name="Rounded Rectangle 5"/>
          <p:cNvSpPr/>
          <p:nvPr/>
        </p:nvSpPr>
        <p:spPr>
          <a:xfrm>
            <a:off x="2915816" y="2082552"/>
            <a:ext cx="3384376"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dirty="0"/>
              <a:t>c </a:t>
            </a:r>
            <a:r>
              <a:rPr lang="en-US" sz="4000" dirty="0"/>
              <a:t>= 3 </a:t>
            </a:r>
            <a:r>
              <a:rPr lang="en-US" sz="4000" b="1" dirty="0"/>
              <a:t>x </a:t>
            </a:r>
            <a:r>
              <a:rPr lang="en-US" sz="4000" dirty="0"/>
              <a:t>10</a:t>
            </a:r>
            <a:r>
              <a:rPr lang="en-US" sz="4000" baseline="30000" dirty="0"/>
              <a:t>8</a:t>
            </a:r>
            <a:r>
              <a:rPr lang="en-US" sz="4000" dirty="0"/>
              <a:t>m/s</a:t>
            </a:r>
            <a:r>
              <a:rPr lang="en-US" sz="4000" b="1" dirty="0"/>
              <a:t>.</a:t>
            </a:r>
            <a:r>
              <a:rPr lang="en-US" sz="2400" b="1" dirty="0"/>
              <a:t> </a:t>
            </a:r>
            <a:endParaRPr lang="en-US" b="1" dirty="0"/>
          </a:p>
        </p:txBody>
      </p:sp>
      <p:sp>
        <p:nvSpPr>
          <p:cNvPr id="7" name="Oval 6"/>
          <p:cNvSpPr/>
          <p:nvPr/>
        </p:nvSpPr>
        <p:spPr>
          <a:xfrm>
            <a:off x="2699792" y="5013176"/>
            <a:ext cx="3881231" cy="110642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t>Let us examine it</a:t>
            </a:r>
            <a:endParaRPr lang="en-IN" sz="2800" dirty="0"/>
          </a:p>
        </p:txBody>
      </p:sp>
    </p:spTree>
    <p:extLst>
      <p:ext uri="{BB962C8B-B14F-4D97-AF65-F5344CB8AC3E}">
        <p14:creationId xmlns:p14="http://schemas.microsoft.com/office/powerpoint/2010/main" val="260964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wipe(left)">
                                      <p:cBhvr>
                                        <p:cTn id="19" dur="500"/>
                                        <p:tgtEl>
                                          <p:spTgt spid="5">
                                            <p:txEl>
                                              <p:pRg st="7" end="7"/>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wipe(left)">
                                      <p:cBhvr>
                                        <p:cTn id="23" dur="500"/>
                                        <p:tgtEl>
                                          <p:spTgt spid="5">
                                            <p:txEl>
                                              <p:pRg st="8" end="8"/>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wipe(left)">
                                      <p:cBhvr>
                                        <p:cTn id="27" dur="500"/>
                                        <p:tgtEl>
                                          <p:spTgt spid="5">
                                            <p:txEl>
                                              <p:pRg st="10" end="10"/>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Effect transition="in" filter="wipe(left)">
                                      <p:cBhvr>
                                        <p:cTn id="31" dur="500"/>
                                        <p:tgtEl>
                                          <p:spTgt spid="5">
                                            <p:txEl>
                                              <p:pRg st="11" end="1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5"/>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26</a:t>
            </a:fld>
            <a:endParaRPr lang="en-IN"/>
          </a:p>
        </p:txBody>
      </p:sp>
      <p:sp>
        <p:nvSpPr>
          <p:cNvPr id="4" name="Rounded Rectangle 3"/>
          <p:cNvSpPr/>
          <p:nvPr/>
        </p:nvSpPr>
        <p:spPr>
          <a:xfrm>
            <a:off x="2123728" y="260648"/>
            <a:ext cx="48965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Galilean Relativity and the Speed of Light</a:t>
            </a:r>
            <a:endParaRPr lang="en-IN" dirty="0"/>
          </a:p>
        </p:txBody>
      </p:sp>
      <mc:AlternateContent xmlns:mc="http://schemas.openxmlformats.org/markup-compatibility/2006" xmlns:a14="http://schemas.microsoft.com/office/drawing/2010/main">
        <mc:Choice Requires="a14">
          <p:sp>
            <p:nvSpPr>
              <p:cNvPr id="5" name="Rectangle 4"/>
              <p:cNvSpPr/>
              <p:nvPr/>
            </p:nvSpPr>
            <p:spPr>
              <a:xfrm>
                <a:off x="395536" y="1142778"/>
                <a:ext cx="8424936" cy="5238550"/>
              </a:xfrm>
              <a:prstGeom prst="rect">
                <a:avLst/>
              </a:prstGeom>
            </p:spPr>
            <p:txBody>
              <a:bodyPr wrap="square">
                <a:spAutoFit/>
              </a:bodyPr>
              <a:lstStyle/>
              <a:p>
                <a:pPr marL="285750" indent="-285750" algn="just">
                  <a:buFont typeface="Wingdings" pitchFamily="2" charset="2"/>
                  <a:buChar char="Ø"/>
                </a:pPr>
                <a:r>
                  <a:rPr lang="en-US" dirty="0" smtClean="0">
                    <a:latin typeface="Bell MT" pitchFamily="18" charset="0"/>
                  </a:rPr>
                  <a:t>The wave nature of light </a:t>
                </a:r>
                <a:r>
                  <a:rPr lang="en-US" dirty="0">
                    <a:latin typeface="Bell MT" pitchFamily="18" charset="0"/>
                  </a:rPr>
                  <a:t>was</a:t>
                </a:r>
                <a:r>
                  <a:rPr lang="en-US" b="1" dirty="0">
                    <a:latin typeface="Bell MT" pitchFamily="18" charset="0"/>
                  </a:rPr>
                  <a:t> </a:t>
                </a:r>
                <a:r>
                  <a:rPr lang="en-US" dirty="0" smtClean="0">
                    <a:latin typeface="Bell MT" pitchFamily="18" charset="0"/>
                  </a:rPr>
                  <a:t>recognized </a:t>
                </a:r>
                <a:r>
                  <a:rPr lang="en-US" dirty="0">
                    <a:latin typeface="Bell MT" pitchFamily="18" charset="0"/>
                  </a:rPr>
                  <a:t>even before Maxwell described </a:t>
                </a:r>
                <a:r>
                  <a:rPr lang="en-US" dirty="0" smtClean="0">
                    <a:latin typeface="Bell MT" pitchFamily="18" charset="0"/>
                  </a:rPr>
                  <a:t>its</a:t>
                </a:r>
              </a:p>
              <a:p>
                <a:pPr algn="just"/>
                <a:r>
                  <a:rPr lang="en-US" dirty="0">
                    <a:latin typeface="Bell MT" pitchFamily="18" charset="0"/>
                  </a:rPr>
                  <a:t> </a:t>
                </a:r>
                <a:r>
                  <a:rPr lang="en-US" dirty="0" smtClean="0">
                    <a:latin typeface="Bell MT" pitchFamily="18" charset="0"/>
                  </a:rPr>
                  <a:t>     electromagnetic nature.</a:t>
                </a:r>
              </a:p>
              <a:p>
                <a:pPr marL="285750" indent="-285750" algn="just">
                  <a:buFont typeface="Wingdings" pitchFamily="2" charset="2"/>
                  <a:buChar char="Ø"/>
                </a:pPr>
                <a:endParaRPr lang="en-US" dirty="0" smtClean="0">
                  <a:latin typeface="Bell MT" pitchFamily="18" charset="0"/>
                </a:endParaRPr>
              </a:p>
              <a:p>
                <a:pPr marL="285750" indent="-285750" algn="just">
                  <a:buFont typeface="Wingdings" pitchFamily="2" charset="2"/>
                  <a:buChar char="Ø"/>
                </a:pPr>
                <a:r>
                  <a:rPr lang="en-US" dirty="0" smtClean="0">
                    <a:latin typeface="Bell MT" pitchFamily="18" charset="0"/>
                  </a:rPr>
                  <a:t>Wave required a medium to propagate.</a:t>
                </a:r>
              </a:p>
              <a:p>
                <a:pPr marL="285750" indent="-285750" algn="just">
                  <a:buFont typeface="Wingdings" pitchFamily="2" charset="2"/>
                  <a:buChar char="Ø"/>
                </a:pPr>
                <a:endParaRPr lang="en-US" dirty="0">
                  <a:latin typeface="Bell MT" pitchFamily="18" charset="0"/>
                </a:endParaRPr>
              </a:p>
              <a:p>
                <a:pPr marL="285750" indent="-285750" algn="just">
                  <a:buFont typeface="Wingdings" pitchFamily="2" charset="2"/>
                  <a:buChar char="Ø"/>
                </a:pPr>
                <a:r>
                  <a:rPr lang="en-US" dirty="0" smtClean="0">
                    <a:latin typeface="Bell MT" pitchFamily="18" charset="0"/>
                  </a:rPr>
                  <a:t>So </a:t>
                </a:r>
                <a:r>
                  <a:rPr lang="en-US" dirty="0">
                    <a:latin typeface="Bell MT" pitchFamily="18" charset="0"/>
                  </a:rPr>
                  <a:t>what was</a:t>
                </a:r>
                <a:r>
                  <a:rPr lang="en-US" b="1" dirty="0">
                    <a:latin typeface="Bell MT" pitchFamily="18" charset="0"/>
                  </a:rPr>
                  <a:t> </a:t>
                </a:r>
                <a:r>
                  <a:rPr lang="en-US" dirty="0">
                    <a:latin typeface="Bell MT" pitchFamily="18" charset="0"/>
                  </a:rPr>
                  <a:t>the medium for propagation </a:t>
                </a:r>
                <a:r>
                  <a:rPr lang="en-US" dirty="0" smtClean="0">
                    <a:latin typeface="Bell MT" pitchFamily="18" charset="0"/>
                  </a:rPr>
                  <a:t>of light</a:t>
                </a:r>
                <a:r>
                  <a:rPr lang="en-US" dirty="0">
                    <a:latin typeface="Bell MT" pitchFamily="18" charset="0"/>
                  </a:rPr>
                  <a:t>? </a:t>
                </a:r>
                <a:endParaRPr lang="en-US" dirty="0" smtClean="0">
                  <a:latin typeface="Bell MT" pitchFamily="18" charset="0"/>
                </a:endParaRPr>
              </a:p>
              <a:p>
                <a:pPr marL="285750" indent="-285750" algn="just">
                  <a:buFont typeface="Wingdings" pitchFamily="2" charset="2"/>
                  <a:buChar char="Ø"/>
                </a:pPr>
                <a:endParaRPr lang="en-US" dirty="0">
                  <a:latin typeface="Bell MT" pitchFamily="18" charset="0"/>
                </a:endParaRPr>
              </a:p>
              <a:p>
                <a:pPr marL="285750" indent="-285750" algn="just">
                  <a:buFont typeface="Wingdings" pitchFamily="2" charset="2"/>
                  <a:buChar char="Ø"/>
                </a:pPr>
                <a:r>
                  <a:rPr lang="en-US" dirty="0" smtClean="0">
                    <a:latin typeface="Bell MT" pitchFamily="18" charset="0"/>
                  </a:rPr>
                  <a:t>Nineteenth </a:t>
                </a:r>
                <a:r>
                  <a:rPr lang="en-US" dirty="0">
                    <a:latin typeface="Bell MT" pitchFamily="18" charset="0"/>
                  </a:rPr>
                  <a:t>century physicists believed </a:t>
                </a:r>
                <a:r>
                  <a:rPr lang="en-US" dirty="0" smtClean="0">
                    <a:latin typeface="Bell MT" pitchFamily="18" charset="0"/>
                  </a:rPr>
                  <a:t>that </a:t>
                </a:r>
                <a:r>
                  <a:rPr lang="en-US" dirty="0">
                    <a:latin typeface="Bell MT" pitchFamily="18" charset="0"/>
                  </a:rPr>
                  <a:t>light propagated through a rarefied,</a:t>
                </a:r>
              </a:p>
              <a:p>
                <a:pPr algn="just"/>
                <a:r>
                  <a:rPr lang="en-US" dirty="0">
                    <a:latin typeface="Bell MT" pitchFamily="18" charset="0"/>
                  </a:rPr>
                  <a:t> </a:t>
                </a:r>
                <a:r>
                  <a:rPr lang="en-US" dirty="0" smtClean="0">
                    <a:latin typeface="Bell MT" pitchFamily="18" charset="0"/>
                  </a:rPr>
                  <a:t>    all-pervasive </a:t>
                </a:r>
                <a:r>
                  <a:rPr lang="en-US" dirty="0">
                    <a:latin typeface="Bell MT" pitchFamily="18" charset="0"/>
                  </a:rPr>
                  <a:t>(</a:t>
                </a:r>
                <a:r>
                  <a:rPr lang="en-US" dirty="0" smtClean="0">
                    <a:latin typeface="Bell MT" pitchFamily="18" charset="0"/>
                  </a:rPr>
                  <a:t>space 'filling’) </a:t>
                </a:r>
                <a:r>
                  <a:rPr lang="en-US" dirty="0">
                    <a:latin typeface="Bell MT" pitchFamily="18" charset="0"/>
                  </a:rPr>
                  <a:t>elastic medium </a:t>
                </a:r>
                <a:r>
                  <a:rPr lang="en-US" dirty="0" smtClean="0">
                    <a:latin typeface="Bell MT" pitchFamily="18" charset="0"/>
                  </a:rPr>
                  <a:t>called </a:t>
                </a:r>
                <a:r>
                  <a:rPr lang="en-US" b="1" u="sng" dirty="0" err="1" smtClean="0">
                    <a:solidFill>
                      <a:srgbClr val="FF0000"/>
                    </a:solidFill>
                    <a:latin typeface="Bell MT" pitchFamily="18" charset="0"/>
                  </a:rPr>
                  <a:t>luminoferous</a:t>
                </a:r>
                <a:r>
                  <a:rPr lang="en-US" b="1" u="sng" dirty="0" smtClean="0">
                    <a:solidFill>
                      <a:srgbClr val="FF0000"/>
                    </a:solidFill>
                    <a:latin typeface="Bell MT" pitchFamily="18" charset="0"/>
                  </a:rPr>
                  <a:t> ether</a:t>
                </a:r>
                <a:r>
                  <a:rPr lang="en-US" b="1" dirty="0" smtClean="0">
                    <a:latin typeface="Bell MT" pitchFamily="18" charset="0"/>
                  </a:rPr>
                  <a:t>, </a:t>
                </a:r>
                <a:r>
                  <a:rPr lang="en-US" dirty="0" smtClean="0">
                    <a:latin typeface="Bell MT" pitchFamily="18" charset="0"/>
                  </a:rPr>
                  <a:t>so </a:t>
                </a:r>
                <a:r>
                  <a:rPr lang="en-US" dirty="0">
                    <a:latin typeface="Bell MT" pitchFamily="18" charset="0"/>
                  </a:rPr>
                  <a:t>fine that </a:t>
                </a:r>
                <a:r>
                  <a:rPr lang="en-US" dirty="0" smtClean="0">
                    <a:latin typeface="Bell MT" pitchFamily="18" charset="0"/>
                  </a:rPr>
                  <a:t>    </a:t>
                </a:r>
              </a:p>
              <a:p>
                <a:pPr algn="just"/>
                <a:r>
                  <a:rPr lang="en-US" dirty="0">
                    <a:latin typeface="Bell MT" pitchFamily="18" charset="0"/>
                  </a:rPr>
                  <a:t> </a:t>
                </a:r>
                <a:r>
                  <a:rPr lang="en-US" dirty="0" smtClean="0">
                    <a:latin typeface="Bell MT" pitchFamily="18" charset="0"/>
                  </a:rPr>
                  <a:t>    planets </a:t>
                </a:r>
                <a:r>
                  <a:rPr lang="en-US" dirty="0">
                    <a:latin typeface="Bell MT" pitchFamily="18" charset="0"/>
                  </a:rPr>
                  <a:t>and</a:t>
                </a:r>
                <a:r>
                  <a:rPr lang="en-US" b="1" dirty="0">
                    <a:latin typeface="Bell MT" pitchFamily="18" charset="0"/>
                  </a:rPr>
                  <a:t> </a:t>
                </a:r>
                <a:r>
                  <a:rPr lang="en-US" dirty="0">
                    <a:latin typeface="Bell MT" pitchFamily="18" charset="0"/>
                  </a:rPr>
                  <a:t>other </a:t>
                </a:r>
                <a:r>
                  <a:rPr lang="en-US" dirty="0" smtClean="0">
                    <a:latin typeface="Bell MT" pitchFamily="18" charset="0"/>
                  </a:rPr>
                  <a:t>heavenly bodies </a:t>
                </a:r>
                <a:r>
                  <a:rPr lang="en-US" dirty="0">
                    <a:latin typeface="Bell MT" pitchFamily="18" charset="0"/>
                  </a:rPr>
                  <a:t>passed through it without </a:t>
                </a:r>
                <a:r>
                  <a:rPr lang="en-US" dirty="0" smtClean="0">
                    <a:latin typeface="Bell MT" pitchFamily="18" charset="0"/>
                  </a:rPr>
                  <a:t>appreciable friction</a:t>
                </a:r>
                <a:r>
                  <a:rPr lang="en-US" dirty="0">
                    <a:latin typeface="Bell MT" pitchFamily="18" charset="0"/>
                  </a:rPr>
                  <a:t>. </a:t>
                </a:r>
                <a:endParaRPr lang="en-US" dirty="0" smtClean="0">
                  <a:latin typeface="Bell MT" pitchFamily="18" charset="0"/>
                </a:endParaRPr>
              </a:p>
              <a:p>
                <a:pPr marL="285750" indent="-285750" algn="just">
                  <a:buFont typeface="Wingdings" pitchFamily="2" charset="2"/>
                  <a:buChar char="Ø"/>
                </a:pPr>
                <a:endParaRPr lang="en-US" dirty="0">
                  <a:latin typeface="Bell MT" pitchFamily="18" charset="0"/>
                </a:endParaRPr>
              </a:p>
              <a:p>
                <a:pPr marL="285750" indent="-285750" algn="just">
                  <a:buFont typeface="Wingdings" pitchFamily="2" charset="2"/>
                  <a:buChar char="Ø"/>
                </a:pPr>
                <a:r>
                  <a:rPr lang="en-US" dirty="0" smtClean="0">
                    <a:latin typeface="Bell MT" pitchFamily="18" charset="0"/>
                  </a:rPr>
                  <a:t>Maxwell </a:t>
                </a:r>
                <a:r>
                  <a:rPr lang="en-US" dirty="0">
                    <a:latin typeface="Bell MT" pitchFamily="18" charset="0"/>
                  </a:rPr>
                  <a:t>described </a:t>
                </a:r>
                <a:r>
                  <a:rPr lang="en-US" dirty="0" smtClean="0">
                    <a:latin typeface="Bell MT" pitchFamily="18" charset="0"/>
                  </a:rPr>
                  <a:t>the </a:t>
                </a:r>
                <a:r>
                  <a:rPr lang="en-US" dirty="0">
                    <a:latin typeface="Bell MT" pitchFamily="18" charset="0"/>
                  </a:rPr>
                  <a:t>electromagnetic nature of</a:t>
                </a:r>
                <a:r>
                  <a:rPr lang="en-US" b="1" dirty="0">
                    <a:latin typeface="Bell MT" pitchFamily="18" charset="0"/>
                  </a:rPr>
                  <a:t> </a:t>
                </a:r>
                <a:r>
                  <a:rPr lang="en-US" dirty="0">
                    <a:latin typeface="Bell MT" pitchFamily="18" charset="0"/>
                  </a:rPr>
                  <a:t>light waves, </a:t>
                </a:r>
                <a:r>
                  <a:rPr lang="en-US" dirty="0" smtClean="0">
                    <a:latin typeface="Bell MT" pitchFamily="18" charset="0"/>
                  </a:rPr>
                  <a:t>the </a:t>
                </a:r>
                <a:r>
                  <a:rPr lang="en-US" dirty="0">
                    <a:latin typeface="Bell MT" pitchFamily="18" charset="0"/>
                  </a:rPr>
                  <a:t>associated </a:t>
                </a:r>
                <a:r>
                  <a:rPr lang="en-US" dirty="0" smtClean="0">
                    <a:latin typeface="Bell MT" pitchFamily="18" charset="0"/>
                  </a:rPr>
                  <a:t>electric</a:t>
                </a:r>
              </a:p>
              <a:p>
                <a:pPr algn="just"/>
                <a:r>
                  <a:rPr lang="en-US" dirty="0">
                    <a:latin typeface="Bell MT" pitchFamily="18" charset="0"/>
                  </a:rPr>
                  <a:t> </a:t>
                </a:r>
                <a:r>
                  <a:rPr lang="en-US" dirty="0" smtClean="0">
                    <a:latin typeface="Bell MT" pitchFamily="18" charset="0"/>
                  </a:rPr>
                  <a:t>    and </a:t>
                </a:r>
                <a:r>
                  <a:rPr lang="en-US" dirty="0">
                    <a:latin typeface="Bell MT" pitchFamily="18" charset="0"/>
                  </a:rPr>
                  <a:t>magnetic </a:t>
                </a:r>
                <a:r>
                  <a:rPr lang="en-US" dirty="0" smtClean="0">
                    <a:latin typeface="Bell MT" pitchFamily="18" charset="0"/>
                  </a:rPr>
                  <a:t>fields were visualized </a:t>
                </a:r>
                <a:r>
                  <a:rPr lang="en-US" dirty="0">
                    <a:latin typeface="Bell MT" pitchFamily="18" charset="0"/>
                  </a:rPr>
                  <a:t>as stresses and strains in the </a:t>
                </a:r>
                <a:r>
                  <a:rPr lang="en-US" dirty="0" smtClean="0">
                    <a:latin typeface="Bell MT" pitchFamily="18" charset="0"/>
                  </a:rPr>
                  <a:t>ether</a:t>
                </a:r>
                <a:r>
                  <a:rPr lang="en-US" dirty="0">
                    <a:latin typeface="Bell MT" pitchFamily="18" charset="0"/>
                  </a:rPr>
                  <a:t>.</a:t>
                </a:r>
              </a:p>
              <a:p>
                <a:pPr marL="285750" indent="-285750" algn="just">
                  <a:buFont typeface="Wingdings" pitchFamily="2" charset="2"/>
                  <a:buChar char="Ø"/>
                </a:pPr>
                <a:endParaRPr lang="en-IN" b="1" dirty="0">
                  <a:latin typeface="Bell MT" pitchFamily="18" charset="0"/>
                </a:endParaRPr>
              </a:p>
              <a:p>
                <a:pPr marL="285750" indent="-285750" algn="just">
                  <a:buFont typeface="Wingdings" pitchFamily="2" charset="2"/>
                  <a:buChar char="Ø"/>
                </a:pPr>
                <a:r>
                  <a:rPr lang="en-US" dirty="0">
                    <a:latin typeface="Bell MT" pitchFamily="18" charset="0"/>
                  </a:rPr>
                  <a:t>It was</a:t>
                </a:r>
                <a:r>
                  <a:rPr lang="en-US" b="1" dirty="0">
                    <a:latin typeface="Bell MT" pitchFamily="18" charset="0"/>
                  </a:rPr>
                  <a:t> </a:t>
                </a:r>
                <a:r>
                  <a:rPr lang="en-US" dirty="0">
                    <a:latin typeface="Bell MT" pitchFamily="18" charset="0"/>
                  </a:rPr>
                  <a:t>in </a:t>
                </a:r>
                <a:r>
                  <a:rPr lang="en-US" dirty="0" smtClean="0">
                    <a:latin typeface="Bell MT" pitchFamily="18" charset="0"/>
                  </a:rPr>
                  <a:t>his </a:t>
                </a:r>
                <a:r>
                  <a:rPr lang="en-US" dirty="0">
                    <a:latin typeface="Bell MT" pitchFamily="18" charset="0"/>
                  </a:rPr>
                  <a:t>medium that light propagated with a </a:t>
                </a:r>
                <a:r>
                  <a:rPr lang="en-US" dirty="0" smtClean="0">
                    <a:latin typeface="Bell MT" pitchFamily="18" charset="0"/>
                  </a:rPr>
                  <a:t>speed </a:t>
                </a:r>
                <a14:m>
                  <m:oMath xmlns:m="http://schemas.openxmlformats.org/officeDocument/2006/math">
                    <m:r>
                      <a:rPr lang="en-IN" b="0" i="1" smtClean="0">
                        <a:latin typeface="Cambria Math"/>
                      </a:rPr>
                      <m:t>𝑐</m:t>
                    </m:r>
                    <m:r>
                      <a:rPr lang="en-IN" b="0" i="1" smtClean="0">
                        <a:latin typeface="Cambria Math"/>
                      </a:rPr>
                      <m:t>= </m:t>
                    </m:r>
                    <m:f>
                      <m:fPr>
                        <m:ctrlPr>
                          <a:rPr lang="en-IN" b="0" i="1" smtClean="0">
                            <a:latin typeface="Cambria Math" panose="02040503050406030204" pitchFamily="18" charset="0"/>
                          </a:rPr>
                        </m:ctrlPr>
                      </m:fPr>
                      <m:num>
                        <m:r>
                          <a:rPr lang="en-IN" b="0" i="1" smtClean="0">
                            <a:latin typeface="Cambria Math"/>
                          </a:rPr>
                          <m:t>1</m:t>
                        </m:r>
                      </m:num>
                      <m:den>
                        <m:rad>
                          <m:radPr>
                            <m:degHide m:val="on"/>
                            <m:ctrlPr>
                              <a:rPr lang="en-IN" b="0" i="1" smtClean="0">
                                <a:latin typeface="Cambria Math" panose="02040503050406030204" pitchFamily="18" charset="0"/>
                              </a:rPr>
                            </m:ctrlPr>
                          </m:radPr>
                          <m:deg/>
                          <m:e>
                            <m:sSub>
                              <m:sSubPr>
                                <m:ctrlPr>
                                  <a:rPr lang="en-IN" b="0" i="1" smtClean="0">
                                    <a:latin typeface="Cambria Math" panose="02040503050406030204" pitchFamily="18" charset="0"/>
                                  </a:rPr>
                                </m:ctrlPr>
                              </m:sSubPr>
                              <m:e>
                                <m:r>
                                  <a:rPr lang="en-IN" b="0" i="1" smtClean="0">
                                    <a:latin typeface="Cambria Math"/>
                                    <a:ea typeface="Cambria Math"/>
                                  </a:rPr>
                                  <m:t>𝜀</m:t>
                                </m:r>
                              </m:e>
                              <m:sub>
                                <m:r>
                                  <a:rPr lang="en-IN" b="0" i="1" smtClean="0">
                                    <a:latin typeface="Cambria Math"/>
                                  </a:rPr>
                                  <m:t>0</m:t>
                                </m:r>
                              </m:sub>
                            </m:sSub>
                            <m:sSub>
                              <m:sSubPr>
                                <m:ctrlPr>
                                  <a:rPr lang="en-IN" b="0" i="1" smtClean="0">
                                    <a:latin typeface="Cambria Math" panose="02040503050406030204" pitchFamily="18" charset="0"/>
                                  </a:rPr>
                                </m:ctrlPr>
                              </m:sSubPr>
                              <m:e>
                                <m:r>
                                  <a:rPr lang="en-IN" b="0" i="1" smtClean="0">
                                    <a:latin typeface="Cambria Math"/>
                                    <a:ea typeface="Cambria Math"/>
                                  </a:rPr>
                                  <m:t>𝜇</m:t>
                                </m:r>
                              </m:e>
                              <m:sub>
                                <m:r>
                                  <a:rPr lang="en-IN" b="0" i="1" smtClean="0">
                                    <a:latin typeface="Cambria Math"/>
                                  </a:rPr>
                                  <m:t>0</m:t>
                                </m:r>
                              </m:sub>
                            </m:sSub>
                          </m:e>
                        </m:rad>
                      </m:den>
                    </m:f>
                  </m:oMath>
                </a14:m>
                <a:endParaRPr lang="en-US" dirty="0" smtClean="0">
                  <a:latin typeface="Bell MT" pitchFamily="18" charset="0"/>
                </a:endParaRPr>
              </a:p>
              <a:p>
                <a:pPr marL="285750" indent="-285750" algn="just">
                  <a:buFont typeface="Wingdings" pitchFamily="2" charset="2"/>
                  <a:buChar char="Ø"/>
                </a:pPr>
                <a:endParaRPr lang="en-US" dirty="0">
                  <a:latin typeface="Bell MT" pitchFamily="18" charset="0"/>
                </a:endParaRPr>
              </a:p>
              <a:p>
                <a:pPr marL="285750" indent="-285750" algn="just">
                  <a:buFont typeface="Wingdings" pitchFamily="2" charset="2"/>
                  <a:buChar char="Ø"/>
                </a:pPr>
                <a:r>
                  <a:rPr lang="en-US" dirty="0" smtClean="0">
                    <a:latin typeface="Bell MT" pitchFamily="18" charset="0"/>
                  </a:rPr>
                  <a:t>When the Galilean </a:t>
                </a:r>
                <a:r>
                  <a:rPr lang="en-US" dirty="0">
                    <a:latin typeface="Bell MT" pitchFamily="18" charset="0"/>
                  </a:rPr>
                  <a:t>principle </a:t>
                </a:r>
                <a:r>
                  <a:rPr lang="en-US" dirty="0" smtClean="0">
                    <a:latin typeface="Bell MT" pitchFamily="18" charset="0"/>
                  </a:rPr>
                  <a:t>of </a:t>
                </a:r>
                <a:r>
                  <a:rPr lang="en-US" dirty="0">
                    <a:latin typeface="Bell MT" pitchFamily="18" charset="0"/>
                  </a:rPr>
                  <a:t>relativity was applied to the propagation of light </a:t>
                </a:r>
                <a:r>
                  <a:rPr lang="en-US" dirty="0" smtClean="0">
                    <a:latin typeface="Bell MT" pitchFamily="18" charset="0"/>
                  </a:rPr>
                  <a:t>in</a:t>
                </a:r>
              </a:p>
              <a:p>
                <a:pPr algn="just"/>
                <a:r>
                  <a:rPr lang="en-US" dirty="0">
                    <a:latin typeface="Bell MT" pitchFamily="18" charset="0"/>
                  </a:rPr>
                  <a:t> </a:t>
                </a:r>
                <a:r>
                  <a:rPr lang="en-US" dirty="0" smtClean="0">
                    <a:latin typeface="Bell MT" pitchFamily="18" charset="0"/>
                  </a:rPr>
                  <a:t>    ether</a:t>
                </a:r>
                <a:r>
                  <a:rPr lang="en-US" dirty="0">
                    <a:latin typeface="Bell MT" pitchFamily="18" charset="0"/>
                  </a:rPr>
                  <a:t>, it led to </a:t>
                </a:r>
                <a:r>
                  <a:rPr lang="en-US" dirty="0" smtClean="0">
                    <a:latin typeface="Bell MT" pitchFamily="18" charset="0"/>
                  </a:rPr>
                  <a:t>an </a:t>
                </a:r>
                <a:r>
                  <a:rPr lang="en-IN" dirty="0" smtClean="0">
                    <a:latin typeface="Bell MT" pitchFamily="18" charset="0"/>
                  </a:rPr>
                  <a:t>inconsistency</a:t>
                </a:r>
                <a:r>
                  <a:rPr lang="en-IN" dirty="0">
                    <a:latin typeface="Bell MT" pitchFamily="18" charset="0"/>
                  </a:rPr>
                  <a:t>.</a:t>
                </a:r>
              </a:p>
            </p:txBody>
          </p:sp>
        </mc:Choice>
        <mc:Fallback xmlns="">
          <p:sp>
            <p:nvSpPr>
              <p:cNvPr id="5" name="Rectangle 4"/>
              <p:cNvSpPr>
                <a:spLocks noRot="1" noChangeAspect="1" noMove="1" noResize="1" noEditPoints="1" noAdjustHandles="1" noChangeArrowheads="1" noChangeShapeType="1" noTextEdit="1"/>
              </p:cNvSpPr>
              <p:nvPr/>
            </p:nvSpPr>
            <p:spPr>
              <a:xfrm>
                <a:off x="395536" y="1142778"/>
                <a:ext cx="8424936" cy="5238550"/>
              </a:xfrm>
              <a:prstGeom prst="rect">
                <a:avLst/>
              </a:prstGeom>
              <a:blipFill rotWithShape="1">
                <a:blip r:embed="rId2"/>
                <a:stretch>
                  <a:fillRect l="-651" t="-581" r="-1954" b="-814"/>
                </a:stretch>
              </a:blipFill>
            </p:spPr>
            <p:txBody>
              <a:bodyPr/>
              <a:lstStyle/>
              <a:p>
                <a:r>
                  <a:rPr lang="en-IN">
                    <a:noFill/>
                  </a:rPr>
                  <a:t> </a:t>
                </a:r>
              </a:p>
            </p:txBody>
          </p:sp>
        </mc:Fallback>
      </mc:AlternateContent>
    </p:spTree>
    <p:extLst>
      <p:ext uri="{BB962C8B-B14F-4D97-AF65-F5344CB8AC3E}">
        <p14:creationId xmlns:p14="http://schemas.microsoft.com/office/powerpoint/2010/main" val="294731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left)">
                                      <p:cBhvr>
                                        <p:cTn id="14" dur="500"/>
                                        <p:tgtEl>
                                          <p:spTgt spid="5">
                                            <p:txEl>
                                              <p:pRg st="0" end="0"/>
                                            </p:txEl>
                                          </p:spTgt>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left)">
                                      <p:cBhvr>
                                        <p:cTn id="18" dur="500"/>
                                        <p:tgtEl>
                                          <p:spTgt spid="5">
                                            <p:txEl>
                                              <p:pRg st="1" end="1"/>
                                            </p:txEl>
                                          </p:spTgt>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left)">
                                      <p:cBhvr>
                                        <p:cTn id="26" dur="500"/>
                                        <p:tgtEl>
                                          <p:spTgt spid="5">
                                            <p:txEl>
                                              <p:pRg st="5" end="5"/>
                                            </p:txEl>
                                          </p:spTgt>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wipe(left)">
                                      <p:cBhvr>
                                        <p:cTn id="30" dur="500"/>
                                        <p:tgtEl>
                                          <p:spTgt spid="5">
                                            <p:txEl>
                                              <p:pRg st="7" end="7"/>
                                            </p:txEl>
                                          </p:spTgt>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wipe(left)">
                                      <p:cBhvr>
                                        <p:cTn id="34" dur="500"/>
                                        <p:tgtEl>
                                          <p:spTgt spid="5">
                                            <p:txEl>
                                              <p:pRg st="8" end="8"/>
                                            </p:txEl>
                                          </p:spTgt>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wipe(left)">
                                      <p:cBhvr>
                                        <p:cTn id="38" dur="500"/>
                                        <p:tgtEl>
                                          <p:spTgt spid="5">
                                            <p:txEl>
                                              <p:pRg st="9" end="9"/>
                                            </p:txEl>
                                          </p:spTgt>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wipe(left)">
                                      <p:cBhvr>
                                        <p:cTn id="42" dur="500"/>
                                        <p:tgtEl>
                                          <p:spTgt spid="5">
                                            <p:txEl>
                                              <p:pRg st="11" end="11"/>
                                            </p:txEl>
                                          </p:spTgt>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5">
                                            <p:txEl>
                                              <p:pRg st="12" end="12"/>
                                            </p:txEl>
                                          </p:spTgt>
                                        </p:tgtEl>
                                        <p:attrNameLst>
                                          <p:attrName>style.visibility</p:attrName>
                                        </p:attrNameLst>
                                      </p:cBhvr>
                                      <p:to>
                                        <p:strVal val="visible"/>
                                      </p:to>
                                    </p:set>
                                    <p:animEffect transition="in" filter="wipe(left)">
                                      <p:cBhvr>
                                        <p:cTn id="46" dur="500"/>
                                        <p:tgtEl>
                                          <p:spTgt spid="5">
                                            <p:txEl>
                                              <p:pRg st="12" end="12"/>
                                            </p:txEl>
                                          </p:spTgt>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5">
                                            <p:txEl>
                                              <p:pRg st="14" end="14"/>
                                            </p:txEl>
                                          </p:spTgt>
                                        </p:tgtEl>
                                        <p:attrNameLst>
                                          <p:attrName>style.visibility</p:attrName>
                                        </p:attrNameLst>
                                      </p:cBhvr>
                                      <p:to>
                                        <p:strVal val="visible"/>
                                      </p:to>
                                    </p:set>
                                    <p:animEffect transition="in" filter="wipe(left)">
                                      <p:cBhvr>
                                        <p:cTn id="50" dur="500"/>
                                        <p:tgtEl>
                                          <p:spTgt spid="5">
                                            <p:txEl>
                                              <p:pRg st="14" end="14"/>
                                            </p:txEl>
                                          </p:spTgt>
                                        </p:tgtEl>
                                      </p:cBhvr>
                                    </p:animEffect>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
                                            <p:txEl>
                                              <p:pRg st="16" end="16"/>
                                            </p:txEl>
                                          </p:spTgt>
                                        </p:tgtEl>
                                        <p:attrNameLst>
                                          <p:attrName>style.visibility</p:attrName>
                                        </p:attrNameLst>
                                      </p:cBhvr>
                                      <p:to>
                                        <p:strVal val="visible"/>
                                      </p:to>
                                    </p:set>
                                    <p:animEffect transition="in" filter="wipe(left)">
                                      <p:cBhvr>
                                        <p:cTn id="54" dur="500"/>
                                        <p:tgtEl>
                                          <p:spTgt spid="5">
                                            <p:txEl>
                                              <p:pRg st="16" end="16"/>
                                            </p:txEl>
                                          </p:spTgt>
                                        </p:tgtEl>
                                      </p:cBhvr>
                                    </p:animEffect>
                                  </p:childTnLst>
                                </p:cTn>
                              </p:par>
                            </p:childTnLst>
                          </p:cTn>
                        </p:par>
                        <p:par>
                          <p:cTn id="55" fill="hold">
                            <p:stCondLst>
                              <p:cond delay="5500"/>
                            </p:stCondLst>
                            <p:childTnLst>
                              <p:par>
                                <p:cTn id="56" presetID="22" presetClass="entr" presetSubtype="8" fill="hold" grpId="0" nodeType="afterEffect">
                                  <p:stCondLst>
                                    <p:cond delay="0"/>
                                  </p:stCondLst>
                                  <p:childTnLst>
                                    <p:set>
                                      <p:cBhvr>
                                        <p:cTn id="57" dur="1" fill="hold">
                                          <p:stCondLst>
                                            <p:cond delay="0"/>
                                          </p:stCondLst>
                                        </p:cTn>
                                        <p:tgtEl>
                                          <p:spTgt spid="5">
                                            <p:txEl>
                                              <p:pRg st="17" end="17"/>
                                            </p:txEl>
                                          </p:spTgt>
                                        </p:tgtEl>
                                        <p:attrNameLst>
                                          <p:attrName>style.visibility</p:attrName>
                                        </p:attrNameLst>
                                      </p:cBhvr>
                                      <p:to>
                                        <p:strVal val="visible"/>
                                      </p:to>
                                    </p:set>
                                    <p:animEffect transition="in" filter="wipe(left)">
                                      <p:cBhvr>
                                        <p:cTn id="58"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27</a:t>
            </a:fld>
            <a:endParaRPr lang="en-IN"/>
          </a:p>
        </p:txBody>
      </p:sp>
      <p:sp>
        <p:nvSpPr>
          <p:cNvPr id="4" name="Rounded Rectangle 3"/>
          <p:cNvSpPr/>
          <p:nvPr/>
        </p:nvSpPr>
        <p:spPr>
          <a:xfrm>
            <a:off x="1187624" y="404664"/>
            <a:ext cx="6480720"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latin typeface="Bradley Hand ITC" pitchFamily="66" charset="0"/>
              </a:rPr>
              <a:t>Let us try to understand </a:t>
            </a:r>
            <a:r>
              <a:rPr lang="en-IN" sz="2400" b="1" dirty="0">
                <a:latin typeface="Bradley Hand ITC" pitchFamily="66" charset="0"/>
              </a:rPr>
              <a:t>the inconsistency</a:t>
            </a:r>
          </a:p>
        </p:txBody>
      </p:sp>
      <p:sp>
        <p:nvSpPr>
          <p:cNvPr id="5" name="Rectangle 4"/>
          <p:cNvSpPr/>
          <p:nvPr/>
        </p:nvSpPr>
        <p:spPr>
          <a:xfrm>
            <a:off x="1043608" y="1484784"/>
            <a:ext cx="67687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consider a </a:t>
            </a:r>
            <a:r>
              <a:rPr lang="en-US" dirty="0" smtClean="0"/>
              <a:t>frame </a:t>
            </a:r>
            <a:r>
              <a:rPr lang="en-US" dirty="0"/>
              <a:t>S</a:t>
            </a:r>
            <a:r>
              <a:rPr lang="en-US" b="1" i="1" dirty="0"/>
              <a:t> </a:t>
            </a:r>
            <a:r>
              <a:rPr lang="en-US" dirty="0"/>
              <a:t>with respect to which light </a:t>
            </a:r>
            <a:r>
              <a:rPr lang="en-US" dirty="0" smtClean="0"/>
              <a:t>travels </a:t>
            </a:r>
            <a:r>
              <a:rPr lang="en-IN" dirty="0" smtClean="0"/>
              <a:t>with </a:t>
            </a:r>
            <a:r>
              <a:rPr lang="en-IN" dirty="0"/>
              <a:t>velocity c.</a:t>
            </a:r>
          </a:p>
        </p:txBody>
      </p:sp>
      <p:sp>
        <p:nvSpPr>
          <p:cNvPr id="6" name="Oval 5"/>
          <p:cNvSpPr/>
          <p:nvPr/>
        </p:nvSpPr>
        <p:spPr>
          <a:xfrm>
            <a:off x="539552" y="2658616"/>
            <a:ext cx="799288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What is </a:t>
            </a:r>
            <a:r>
              <a:rPr lang="en-US" dirty="0" smtClean="0"/>
              <a:t>the velocity </a:t>
            </a:r>
            <a:r>
              <a:rPr lang="en-US" dirty="0"/>
              <a:t>of light in a frame S'</a:t>
            </a:r>
            <a:r>
              <a:rPr lang="en-US" b="1" i="1" dirty="0"/>
              <a:t> </a:t>
            </a:r>
            <a:r>
              <a:rPr lang="en-US" dirty="0"/>
              <a:t>moving with a </a:t>
            </a:r>
            <a:r>
              <a:rPr lang="en-US" dirty="0" smtClean="0"/>
              <a:t>constant velocity u </a:t>
            </a:r>
            <a:r>
              <a:rPr lang="en-IN" dirty="0" smtClean="0"/>
              <a:t>with </a:t>
            </a:r>
            <a:r>
              <a:rPr lang="en-IN" dirty="0"/>
              <a:t>respect </a:t>
            </a:r>
            <a:r>
              <a:rPr lang="en-IN" dirty="0" smtClean="0"/>
              <a:t>to </a:t>
            </a:r>
            <a:r>
              <a:rPr lang="en-IN" dirty="0"/>
              <a:t>S?</a:t>
            </a:r>
          </a:p>
        </p:txBody>
      </p:sp>
      <mc:AlternateContent xmlns:mc="http://schemas.openxmlformats.org/markup-compatibility/2006" xmlns:a14="http://schemas.microsoft.com/office/drawing/2010/main">
        <mc:Choice Requires="a14">
          <p:sp>
            <p:nvSpPr>
              <p:cNvPr id="7" name="Rectangle 6"/>
              <p:cNvSpPr/>
              <p:nvPr/>
            </p:nvSpPr>
            <p:spPr>
              <a:xfrm>
                <a:off x="683568" y="3933056"/>
                <a:ext cx="763284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Let us carry out Galilean velocity transformations</a:t>
                </a:r>
              </a:p>
              <a:p>
                <a:pPr algn="ctr"/>
                <a14:m>
                  <m:oMathPara xmlns:m="http://schemas.openxmlformats.org/officeDocument/2006/math">
                    <m:oMathParaPr>
                      <m:jc m:val="centerGroup"/>
                    </m:oMathParaPr>
                    <m:oMath xmlns:m="http://schemas.openxmlformats.org/officeDocument/2006/math">
                      <m:acc>
                        <m:accPr>
                          <m:chr m:val="⃑"/>
                          <m:ctrlPr>
                            <a:rPr lang="en-IN" sz="2800" i="1" smtClean="0">
                              <a:latin typeface="Cambria Math" panose="02040503050406030204" pitchFamily="18" charset="0"/>
                            </a:rPr>
                          </m:ctrlPr>
                        </m:accPr>
                        <m:e>
                          <m:r>
                            <m:rPr>
                              <m:sty m:val="p"/>
                            </m:rPr>
                            <a:rPr lang="en-IN" sz="2800" b="0" i="0" smtClean="0">
                              <a:latin typeface="Cambria Math"/>
                            </a:rPr>
                            <m:t>v</m:t>
                          </m:r>
                          <m:r>
                            <a:rPr lang="en-IN" sz="2800" b="0" i="0" smtClean="0">
                              <a:latin typeface="Cambria Math"/>
                            </a:rPr>
                            <m:t>′</m:t>
                          </m:r>
                        </m:e>
                      </m:acc>
                      <m:r>
                        <a:rPr lang="en-IN" sz="2800" b="0" i="0" smtClean="0">
                          <a:latin typeface="Cambria Math"/>
                        </a:rPr>
                        <m:t>=</m:t>
                      </m:r>
                      <m:acc>
                        <m:accPr>
                          <m:chr m:val="⃑"/>
                          <m:ctrlPr>
                            <a:rPr lang="en-IN" sz="2800" b="0" i="1" smtClean="0">
                              <a:latin typeface="Cambria Math" panose="02040503050406030204" pitchFamily="18" charset="0"/>
                            </a:rPr>
                          </m:ctrlPr>
                        </m:accPr>
                        <m:e>
                          <m:r>
                            <m:rPr>
                              <m:sty m:val="p"/>
                            </m:rPr>
                            <a:rPr lang="en-IN" sz="2800" b="0" i="0" smtClean="0">
                              <a:latin typeface="Cambria Math"/>
                            </a:rPr>
                            <m:t>c</m:t>
                          </m:r>
                        </m:e>
                      </m:acc>
                      <m:r>
                        <a:rPr lang="en-IN" sz="2800" b="0" i="0" smtClean="0">
                          <a:latin typeface="Cambria Math"/>
                        </a:rPr>
                        <m:t>−</m:t>
                      </m:r>
                      <m:acc>
                        <m:accPr>
                          <m:chr m:val="⃑"/>
                          <m:ctrlPr>
                            <a:rPr lang="en-IN" sz="2800" b="0" i="1" smtClean="0">
                              <a:latin typeface="Cambria Math" panose="02040503050406030204" pitchFamily="18" charset="0"/>
                            </a:rPr>
                          </m:ctrlPr>
                        </m:accPr>
                        <m:e>
                          <m:r>
                            <m:rPr>
                              <m:sty m:val="p"/>
                            </m:rPr>
                            <a:rPr lang="en-IN" sz="2800" b="0" i="0" smtClean="0">
                              <a:latin typeface="Cambria Math"/>
                            </a:rPr>
                            <m:t>u</m:t>
                          </m:r>
                        </m:e>
                      </m:acc>
                    </m:oMath>
                  </m:oMathPara>
                </a14:m>
                <a:endParaRPr lang="en-IN" dirty="0" smtClean="0"/>
              </a:p>
              <a:p>
                <a:pPr algn="ctr"/>
                <a:r>
                  <a:rPr lang="en-IN" dirty="0" smtClean="0"/>
                  <a:t>Where </a:t>
                </a:r>
                <a14:m>
                  <m:oMath xmlns:m="http://schemas.openxmlformats.org/officeDocument/2006/math">
                    <m:d>
                      <m:dPr>
                        <m:begChr m:val="|"/>
                        <m:endChr m:val="|"/>
                        <m:ctrlPr>
                          <a:rPr lang="en-IN" i="1" smtClean="0">
                            <a:latin typeface="Cambria Math" panose="02040503050406030204" pitchFamily="18" charset="0"/>
                          </a:rPr>
                        </m:ctrlPr>
                      </m:dPr>
                      <m:e>
                        <m:acc>
                          <m:accPr>
                            <m:chr m:val="⃑"/>
                            <m:ctrlPr>
                              <a:rPr lang="en-IN" i="1" smtClean="0">
                                <a:latin typeface="Cambria Math" panose="02040503050406030204" pitchFamily="18" charset="0"/>
                              </a:rPr>
                            </m:ctrlPr>
                          </m:accPr>
                          <m:e>
                            <m:r>
                              <m:rPr>
                                <m:sty m:val="p"/>
                              </m:rPr>
                              <a:rPr lang="en-IN" b="0" i="0" smtClean="0">
                                <a:latin typeface="Cambria Math"/>
                              </a:rPr>
                              <m:t>v</m:t>
                            </m:r>
                            <m:r>
                              <a:rPr lang="en-IN" b="0" i="0" smtClean="0">
                                <a:latin typeface="Cambria Math"/>
                              </a:rPr>
                              <m:t>′</m:t>
                            </m:r>
                          </m:e>
                        </m:acc>
                      </m:e>
                    </m:d>
                    <m:r>
                      <a:rPr lang="en-IN" b="0" i="1" smtClean="0">
                        <a:latin typeface="Cambria Math"/>
                      </a:rPr>
                      <m:t>= </m:t>
                    </m:r>
                    <m:rad>
                      <m:radPr>
                        <m:degHide m:val="on"/>
                        <m:ctrlPr>
                          <a:rPr lang="en-IN" b="0" i="1" smtClean="0">
                            <a:latin typeface="Cambria Math" panose="02040503050406030204" pitchFamily="18" charset="0"/>
                          </a:rPr>
                        </m:ctrlPr>
                      </m:radPr>
                      <m:deg/>
                      <m:e>
                        <m:sSup>
                          <m:sSupPr>
                            <m:ctrlPr>
                              <a:rPr lang="en-IN" b="0" i="1" smtClean="0">
                                <a:latin typeface="Cambria Math" panose="02040503050406030204" pitchFamily="18" charset="0"/>
                              </a:rPr>
                            </m:ctrlPr>
                          </m:sSupPr>
                          <m:e>
                            <m:r>
                              <m:rPr>
                                <m:sty m:val="p"/>
                              </m:rPr>
                              <a:rPr lang="en-IN" b="0" i="0" smtClean="0">
                                <a:latin typeface="Cambria Math"/>
                              </a:rPr>
                              <m:t>c</m:t>
                            </m:r>
                          </m:e>
                          <m:sup>
                            <m:r>
                              <a:rPr lang="en-IN" b="0" i="0" smtClean="0">
                                <a:latin typeface="Cambria Math"/>
                              </a:rPr>
                              <m:t>2</m:t>
                            </m:r>
                          </m:sup>
                        </m:sSup>
                        <m:r>
                          <a:rPr lang="en-IN" b="0" i="0" smtClean="0">
                            <a:latin typeface="Cambria Math"/>
                          </a:rPr>
                          <m:t>+</m:t>
                        </m:r>
                        <m:sSup>
                          <m:sSupPr>
                            <m:ctrlPr>
                              <a:rPr lang="en-IN" b="0" i="1" smtClean="0">
                                <a:latin typeface="Cambria Math" panose="02040503050406030204" pitchFamily="18" charset="0"/>
                              </a:rPr>
                            </m:ctrlPr>
                          </m:sSupPr>
                          <m:e>
                            <m:r>
                              <m:rPr>
                                <m:sty m:val="p"/>
                              </m:rPr>
                              <a:rPr lang="en-IN" b="0" i="0" smtClean="0">
                                <a:latin typeface="Cambria Math"/>
                              </a:rPr>
                              <m:t>u</m:t>
                            </m:r>
                          </m:e>
                          <m:sup>
                            <m:r>
                              <a:rPr lang="en-IN" b="0" i="0" smtClean="0">
                                <a:latin typeface="Cambria Math"/>
                              </a:rPr>
                              <m:t>2</m:t>
                            </m:r>
                          </m:sup>
                        </m:sSup>
                        <m:r>
                          <a:rPr lang="en-IN" b="0" i="0" smtClean="0">
                            <a:latin typeface="Cambria Math"/>
                          </a:rPr>
                          <m:t>−2 </m:t>
                        </m:r>
                        <m:acc>
                          <m:accPr>
                            <m:chr m:val="⃑"/>
                            <m:ctrlPr>
                              <a:rPr lang="en-IN" b="0" i="1" smtClean="0">
                                <a:latin typeface="Cambria Math" panose="02040503050406030204" pitchFamily="18" charset="0"/>
                              </a:rPr>
                            </m:ctrlPr>
                          </m:accPr>
                          <m:e>
                            <m:r>
                              <m:rPr>
                                <m:sty m:val="p"/>
                              </m:rPr>
                              <a:rPr lang="en-IN" b="0" i="0" smtClean="0">
                                <a:latin typeface="Cambria Math"/>
                              </a:rPr>
                              <m:t>c</m:t>
                            </m:r>
                          </m:e>
                        </m:acc>
                        <m:r>
                          <a:rPr lang="en-IN" b="0" i="0" smtClean="0">
                            <a:latin typeface="Cambria Math"/>
                          </a:rPr>
                          <m:t>.</m:t>
                        </m:r>
                        <m:acc>
                          <m:accPr>
                            <m:chr m:val="⃑"/>
                            <m:ctrlPr>
                              <a:rPr lang="en-IN" b="0" i="1" smtClean="0">
                                <a:latin typeface="Cambria Math" panose="02040503050406030204" pitchFamily="18" charset="0"/>
                              </a:rPr>
                            </m:ctrlPr>
                          </m:accPr>
                          <m:e>
                            <m:r>
                              <m:rPr>
                                <m:sty m:val="p"/>
                              </m:rPr>
                              <a:rPr lang="en-IN" b="0" i="0" smtClean="0">
                                <a:latin typeface="Cambria Math"/>
                              </a:rPr>
                              <m:t>u</m:t>
                            </m:r>
                          </m:e>
                        </m:acc>
                      </m:e>
                    </m:rad>
                    <m:r>
                      <a:rPr lang="en-IN" b="0" i="0" smtClean="0">
                        <a:latin typeface="Cambria Math"/>
                      </a:rPr>
                      <m:t>⇒</m:t>
                    </m:r>
                    <m:r>
                      <m:rPr>
                        <m:sty m:val="p"/>
                      </m:rPr>
                      <a:rPr lang="en-IN" b="0" i="0" smtClean="0">
                        <a:latin typeface="Cambria Math"/>
                      </a:rPr>
                      <m:t>speed</m:t>
                    </m:r>
                    <m:r>
                      <a:rPr lang="en-IN" b="0" i="0" smtClean="0">
                        <a:latin typeface="Cambria Math"/>
                      </a:rPr>
                      <m:t> </m:t>
                    </m:r>
                    <m:r>
                      <m:rPr>
                        <m:sty m:val="p"/>
                      </m:rPr>
                      <a:rPr lang="en-IN" b="0" i="0" smtClean="0">
                        <a:latin typeface="Cambria Math"/>
                      </a:rPr>
                      <m:t>of</m:t>
                    </m:r>
                    <m:r>
                      <a:rPr lang="en-IN" b="0" i="0" smtClean="0">
                        <a:latin typeface="Cambria Math"/>
                      </a:rPr>
                      <m:t> </m:t>
                    </m:r>
                    <m:r>
                      <m:rPr>
                        <m:sty m:val="p"/>
                      </m:rPr>
                      <a:rPr lang="en-IN" b="0" i="0" smtClean="0">
                        <a:latin typeface="Cambria Math"/>
                      </a:rPr>
                      <m:t>light</m:t>
                    </m:r>
                    <m:r>
                      <a:rPr lang="en-IN" b="0" i="0" smtClean="0">
                        <a:latin typeface="Cambria Math"/>
                      </a:rPr>
                      <m:t> </m:t>
                    </m:r>
                    <m:r>
                      <m:rPr>
                        <m:sty m:val="p"/>
                      </m:rPr>
                      <a:rPr lang="en-IN" b="0" i="0" smtClean="0">
                        <a:latin typeface="Cambria Math"/>
                      </a:rPr>
                      <m:t>in</m:t>
                    </m:r>
                    <m:r>
                      <a:rPr lang="en-IN" b="0" i="0" smtClean="0">
                        <a:latin typeface="Cambria Math"/>
                      </a:rPr>
                      <m:t> </m:t>
                    </m:r>
                    <m:r>
                      <m:rPr>
                        <m:sty m:val="p"/>
                      </m:rPr>
                      <a:rPr lang="en-IN" b="0" i="0" smtClean="0">
                        <a:latin typeface="Cambria Math"/>
                      </a:rPr>
                      <m:t>S</m:t>
                    </m:r>
                    <m:r>
                      <a:rPr lang="en-IN" b="0" i="0" smtClean="0">
                        <a:latin typeface="Cambria Math"/>
                      </a:rPr>
                      <m:t>′</m:t>
                    </m:r>
                  </m:oMath>
                </a14:m>
                <a:endParaRPr lang="en-IN" dirty="0"/>
              </a:p>
            </p:txBody>
          </p:sp>
        </mc:Choice>
        <mc:Fallback xmlns="">
          <p:sp>
            <p:nvSpPr>
              <p:cNvPr id="7" name="Rectangle 6"/>
              <p:cNvSpPr>
                <a:spLocks noRot="1" noChangeAspect="1" noMove="1" noResize="1" noEditPoints="1" noAdjustHandles="1" noChangeArrowheads="1" noChangeShapeType="1" noTextEdit="1"/>
              </p:cNvSpPr>
              <p:nvPr/>
            </p:nvSpPr>
            <p:spPr>
              <a:xfrm>
                <a:off x="683568" y="3933056"/>
                <a:ext cx="7632848" cy="1584176"/>
              </a:xfrm>
              <a:prstGeom prst="rect">
                <a:avLst/>
              </a:prstGeom>
              <a:blipFill rotWithShape="1">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48630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28</a:t>
            </a:fld>
            <a:endParaRPr lang="en-IN"/>
          </a:p>
        </p:txBody>
      </p:sp>
      <mc:AlternateContent xmlns:mc="http://schemas.openxmlformats.org/markup-compatibility/2006" xmlns:a14="http://schemas.microsoft.com/office/drawing/2010/main">
        <mc:Choice Requires="a14">
          <p:sp>
            <p:nvSpPr>
              <p:cNvPr id="4" name="Oval 3"/>
              <p:cNvSpPr/>
              <p:nvPr/>
            </p:nvSpPr>
            <p:spPr>
              <a:xfrm>
                <a:off x="2339752" y="260648"/>
                <a:ext cx="3816424"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begChr m:val="|"/>
                          <m:endChr m:val="|"/>
                          <m:ctrlPr>
                            <a:rPr lang="en-IN" i="1">
                              <a:latin typeface="Cambria Math" panose="02040503050406030204" pitchFamily="18" charset="0"/>
                            </a:rPr>
                          </m:ctrlPr>
                        </m:dPr>
                        <m:e>
                          <m:acc>
                            <m:accPr>
                              <m:chr m:val="⃑"/>
                              <m:ctrlPr>
                                <a:rPr lang="en-IN" i="1">
                                  <a:latin typeface="Cambria Math" panose="02040503050406030204" pitchFamily="18" charset="0"/>
                                </a:rPr>
                              </m:ctrlPr>
                            </m:accPr>
                            <m:e>
                              <m:r>
                                <m:rPr>
                                  <m:sty m:val="p"/>
                                </m:rPr>
                                <a:rPr lang="en-IN">
                                  <a:latin typeface="Cambria Math"/>
                                </a:rPr>
                                <m:t>v</m:t>
                              </m:r>
                              <m:r>
                                <a:rPr lang="en-IN">
                                  <a:latin typeface="Cambria Math"/>
                                </a:rPr>
                                <m:t>′</m:t>
                              </m:r>
                            </m:e>
                          </m:acc>
                        </m:e>
                      </m:d>
                      <m:r>
                        <a:rPr lang="en-IN" i="1">
                          <a:latin typeface="Cambria Math"/>
                        </a:rPr>
                        <m:t>= </m:t>
                      </m:r>
                      <m:rad>
                        <m:radPr>
                          <m:degHide m:val="on"/>
                          <m:ctrlPr>
                            <a:rPr lang="en-IN" i="1">
                              <a:latin typeface="Cambria Math" panose="02040503050406030204" pitchFamily="18" charset="0"/>
                            </a:rPr>
                          </m:ctrlPr>
                        </m:radPr>
                        <m:deg/>
                        <m:e>
                          <m:sSup>
                            <m:sSupPr>
                              <m:ctrlPr>
                                <a:rPr lang="en-IN" i="1">
                                  <a:latin typeface="Cambria Math" panose="02040503050406030204" pitchFamily="18" charset="0"/>
                                </a:rPr>
                              </m:ctrlPr>
                            </m:sSupPr>
                            <m:e>
                              <m:r>
                                <m:rPr>
                                  <m:sty m:val="p"/>
                                </m:rPr>
                                <a:rPr lang="en-IN">
                                  <a:latin typeface="Cambria Math"/>
                                </a:rPr>
                                <m:t>c</m:t>
                              </m:r>
                            </m:e>
                            <m:sup>
                              <m:r>
                                <a:rPr lang="en-IN">
                                  <a:latin typeface="Cambria Math"/>
                                </a:rPr>
                                <m:t>2</m:t>
                              </m:r>
                            </m:sup>
                          </m:sSup>
                          <m:r>
                            <a:rPr lang="en-IN">
                              <a:latin typeface="Cambria Math"/>
                            </a:rPr>
                            <m:t>+</m:t>
                          </m:r>
                          <m:sSup>
                            <m:sSupPr>
                              <m:ctrlPr>
                                <a:rPr lang="en-IN" i="1">
                                  <a:latin typeface="Cambria Math" panose="02040503050406030204" pitchFamily="18" charset="0"/>
                                </a:rPr>
                              </m:ctrlPr>
                            </m:sSupPr>
                            <m:e>
                              <m:r>
                                <m:rPr>
                                  <m:sty m:val="p"/>
                                </m:rPr>
                                <a:rPr lang="en-IN">
                                  <a:latin typeface="Cambria Math"/>
                                </a:rPr>
                                <m:t>u</m:t>
                              </m:r>
                            </m:e>
                            <m:sup>
                              <m:r>
                                <a:rPr lang="en-IN">
                                  <a:latin typeface="Cambria Math"/>
                                </a:rPr>
                                <m:t>2</m:t>
                              </m:r>
                            </m:sup>
                          </m:sSup>
                          <m:r>
                            <a:rPr lang="en-IN">
                              <a:latin typeface="Cambria Math"/>
                            </a:rPr>
                            <m:t>−2 </m:t>
                          </m:r>
                          <m:acc>
                            <m:accPr>
                              <m:chr m:val="⃑"/>
                              <m:ctrlPr>
                                <a:rPr lang="en-IN" i="1">
                                  <a:latin typeface="Cambria Math" panose="02040503050406030204" pitchFamily="18" charset="0"/>
                                </a:rPr>
                              </m:ctrlPr>
                            </m:accPr>
                            <m:e>
                              <m:r>
                                <m:rPr>
                                  <m:sty m:val="p"/>
                                </m:rPr>
                                <a:rPr lang="en-IN">
                                  <a:latin typeface="Cambria Math"/>
                                </a:rPr>
                                <m:t>c</m:t>
                              </m:r>
                            </m:e>
                          </m:acc>
                          <m:r>
                            <a:rPr lang="en-IN">
                              <a:latin typeface="Cambria Math"/>
                            </a:rPr>
                            <m:t>.</m:t>
                          </m:r>
                          <m:acc>
                            <m:accPr>
                              <m:chr m:val="⃑"/>
                              <m:ctrlPr>
                                <a:rPr lang="en-IN" i="1">
                                  <a:latin typeface="Cambria Math" panose="02040503050406030204" pitchFamily="18" charset="0"/>
                                </a:rPr>
                              </m:ctrlPr>
                            </m:accPr>
                            <m:e>
                              <m:r>
                                <m:rPr>
                                  <m:sty m:val="p"/>
                                </m:rPr>
                                <a:rPr lang="en-IN">
                                  <a:latin typeface="Cambria Math"/>
                                </a:rPr>
                                <m:t>u</m:t>
                              </m:r>
                            </m:e>
                          </m:acc>
                        </m:e>
                      </m:rad>
                    </m:oMath>
                  </m:oMathPara>
                </a14:m>
                <a:endParaRPr lang="en-IN" dirty="0"/>
              </a:p>
            </p:txBody>
          </p:sp>
        </mc:Choice>
        <mc:Fallback xmlns="">
          <p:sp>
            <p:nvSpPr>
              <p:cNvPr id="4" name="Oval 3"/>
              <p:cNvSpPr>
                <a:spLocks noRot="1" noChangeAspect="1" noMove="1" noResize="1" noEditPoints="1" noAdjustHandles="1" noChangeArrowheads="1" noChangeShapeType="1" noTextEdit="1"/>
              </p:cNvSpPr>
              <p:nvPr/>
            </p:nvSpPr>
            <p:spPr>
              <a:xfrm>
                <a:off x="2339752" y="260648"/>
                <a:ext cx="3816424" cy="914400"/>
              </a:xfrm>
              <a:prstGeom prst="ellipse">
                <a:avLst/>
              </a:prstGeom>
              <a:blipFill rotWithShape="1">
                <a:blip r:embed="rId2"/>
                <a:stretch>
                  <a:fillRect/>
                </a:stretch>
              </a:blipFill>
            </p:spPr>
            <p:txBody>
              <a:bodyPr/>
              <a:lstStyle/>
              <a:p>
                <a:r>
                  <a:rPr lang="en-IN">
                    <a:noFill/>
                  </a:rPr>
                  <a:t> </a:t>
                </a:r>
              </a:p>
            </p:txBody>
          </p:sp>
        </mc:Fallback>
      </mc:AlternateContent>
      <p:sp>
        <p:nvSpPr>
          <p:cNvPr id="5" name="Rounded Rectangle 4"/>
          <p:cNvSpPr/>
          <p:nvPr/>
        </p:nvSpPr>
        <p:spPr>
          <a:xfrm>
            <a:off x="611560" y="1268760"/>
            <a:ext cx="7992888"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speed of light in S' </a:t>
            </a:r>
            <a:r>
              <a:rPr lang="en-US" b="1" dirty="0" smtClean="0"/>
              <a:t>becomes direction depended </a:t>
            </a:r>
          </a:p>
          <a:p>
            <a:endParaRPr lang="en-US" b="1" dirty="0"/>
          </a:p>
          <a:p>
            <a:r>
              <a:rPr lang="en-US" b="1" dirty="0" smtClean="0"/>
              <a:t>If </a:t>
            </a:r>
            <a:r>
              <a:rPr lang="en-US" b="1" dirty="0"/>
              <a:t>c is in the direction of u, the speed of light in S' </a:t>
            </a:r>
            <a:r>
              <a:rPr lang="en-US" b="1" dirty="0" smtClean="0"/>
              <a:t>is c </a:t>
            </a:r>
            <a:r>
              <a:rPr lang="en-US" b="1" dirty="0"/>
              <a:t>- u. </a:t>
            </a:r>
            <a:endParaRPr lang="en-US" b="1" dirty="0" smtClean="0"/>
          </a:p>
          <a:p>
            <a:endParaRPr lang="en-US" b="1" dirty="0" smtClean="0"/>
          </a:p>
          <a:p>
            <a:r>
              <a:rPr lang="en-US" b="1" dirty="0" smtClean="0"/>
              <a:t>In the </a:t>
            </a:r>
            <a:r>
              <a:rPr lang="en-US" b="1" dirty="0"/>
              <a:t>direction </a:t>
            </a:r>
            <a:r>
              <a:rPr lang="en-US" b="1" dirty="0" smtClean="0"/>
              <a:t>opposite </a:t>
            </a:r>
            <a:r>
              <a:rPr lang="en-US" b="1" dirty="0"/>
              <a:t>to u, </a:t>
            </a:r>
            <a:r>
              <a:rPr lang="en-US" b="1" dirty="0" smtClean="0"/>
              <a:t>the speed of </a:t>
            </a:r>
            <a:r>
              <a:rPr lang="en-US" b="1" dirty="0"/>
              <a:t>light in S is c + u. </a:t>
            </a:r>
            <a:endParaRPr lang="en-US" b="1" dirty="0" smtClean="0"/>
          </a:p>
          <a:p>
            <a:endParaRPr lang="en-US" b="1" dirty="0"/>
          </a:p>
          <a:p>
            <a:r>
              <a:rPr lang="en-US" b="1" dirty="0" smtClean="0"/>
              <a:t>In </a:t>
            </a:r>
            <a:r>
              <a:rPr lang="en-US" b="1" dirty="0"/>
              <a:t>any </a:t>
            </a:r>
            <a:r>
              <a:rPr lang="en-US" b="1" dirty="0" smtClean="0"/>
              <a:t>other direction </a:t>
            </a:r>
            <a:r>
              <a:rPr lang="en-US" b="1" dirty="0"/>
              <a:t>it has a value between c - u and c + u as </a:t>
            </a:r>
            <a:r>
              <a:rPr lang="en-US" b="1" dirty="0" smtClean="0"/>
              <a:t>given </a:t>
            </a:r>
            <a:r>
              <a:rPr lang="en-US" b="1" dirty="0"/>
              <a:t>by </a:t>
            </a:r>
            <a:r>
              <a:rPr lang="en-US" b="1" dirty="0" smtClean="0"/>
              <a:t>equation</a:t>
            </a:r>
            <a:endParaRPr lang="en-IN" b="1" dirty="0"/>
          </a:p>
        </p:txBody>
      </p:sp>
      <p:sp>
        <p:nvSpPr>
          <p:cNvPr id="6" name="Rectangle 5"/>
          <p:cNvSpPr/>
          <p:nvPr/>
        </p:nvSpPr>
        <p:spPr>
          <a:xfrm>
            <a:off x="683568" y="3717032"/>
            <a:ext cx="78488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a:t>
            </a:r>
            <a:r>
              <a:rPr lang="en-US" dirty="0" smtClean="0"/>
              <a:t>he </a:t>
            </a:r>
            <a:r>
              <a:rPr lang="en-US" dirty="0"/>
              <a:t>speed of light would be different </a:t>
            </a:r>
            <a:r>
              <a:rPr lang="en-US" dirty="0" smtClean="0"/>
              <a:t>in different </a:t>
            </a:r>
            <a:r>
              <a:rPr lang="en-US" dirty="0"/>
              <a:t>inertial frames of reference</a:t>
            </a:r>
            <a:endParaRPr lang="en-IN" dirty="0"/>
          </a:p>
        </p:txBody>
      </p:sp>
      <p:sp>
        <p:nvSpPr>
          <p:cNvPr id="7" name="Rounded Rectangle 6"/>
          <p:cNvSpPr/>
          <p:nvPr/>
        </p:nvSpPr>
        <p:spPr>
          <a:xfrm>
            <a:off x="611560" y="4581128"/>
            <a:ext cx="79928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Maxwell's equation would have to </a:t>
            </a:r>
            <a:r>
              <a:rPr lang="en-US" dirty="0" smtClean="0"/>
              <a:t>be</a:t>
            </a:r>
            <a:r>
              <a:rPr lang="en-US" b="1" dirty="0" smtClean="0"/>
              <a:t> </a:t>
            </a:r>
            <a:r>
              <a:rPr lang="en-US" dirty="0" smtClean="0"/>
              <a:t>of different </a:t>
            </a:r>
            <a:r>
              <a:rPr lang="en-US" dirty="0"/>
              <a:t>forms in different inertial frames of reference, to give </a:t>
            </a:r>
            <a:r>
              <a:rPr lang="en-US" dirty="0" smtClean="0"/>
              <a:t>different </a:t>
            </a:r>
            <a:r>
              <a:rPr lang="en-US" dirty="0"/>
              <a:t>speeds of </a:t>
            </a:r>
            <a:r>
              <a:rPr lang="en-US" dirty="0" smtClean="0"/>
              <a:t>light </a:t>
            </a:r>
            <a:r>
              <a:rPr lang="en-IN" dirty="0" smtClean="0"/>
              <a:t>in </a:t>
            </a:r>
            <a:r>
              <a:rPr lang="en-IN" dirty="0"/>
              <a:t>those frames</a:t>
            </a:r>
          </a:p>
        </p:txBody>
      </p:sp>
      <p:sp>
        <p:nvSpPr>
          <p:cNvPr id="8" name="Oval 7"/>
          <p:cNvSpPr/>
          <p:nvPr/>
        </p:nvSpPr>
        <p:spPr>
          <a:xfrm>
            <a:off x="539552" y="5661248"/>
            <a:ext cx="8064896"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Galilean principle of </a:t>
            </a:r>
            <a:r>
              <a:rPr lang="en-US" b="1" dirty="0" smtClean="0">
                <a:solidFill>
                  <a:srgbClr val="FF0000"/>
                </a:solidFill>
              </a:rPr>
              <a:t>relativity is </a:t>
            </a:r>
            <a:r>
              <a:rPr lang="en-US" b="1" dirty="0">
                <a:solidFill>
                  <a:srgbClr val="FF0000"/>
                </a:solidFill>
              </a:rPr>
              <a:t>incompatible </a:t>
            </a:r>
            <a:r>
              <a:rPr lang="en-US" b="1" dirty="0" smtClean="0">
                <a:solidFill>
                  <a:srgbClr val="FF0000"/>
                </a:solidFill>
              </a:rPr>
              <a:t>with</a:t>
            </a:r>
            <a:endParaRPr lang="en-US" b="1" dirty="0">
              <a:solidFill>
                <a:srgbClr val="FF0000"/>
              </a:solidFill>
            </a:endParaRPr>
          </a:p>
          <a:p>
            <a:pPr algn="ctr"/>
            <a:r>
              <a:rPr lang="en-IN" b="1" dirty="0">
                <a:solidFill>
                  <a:srgbClr val="FF0000"/>
                </a:solidFill>
              </a:rPr>
              <a:t>the laws of electromagnetism</a:t>
            </a:r>
          </a:p>
        </p:txBody>
      </p:sp>
    </p:spTree>
    <p:extLst>
      <p:ext uri="{BB962C8B-B14F-4D97-AF65-F5344CB8AC3E}">
        <p14:creationId xmlns:p14="http://schemas.microsoft.com/office/powerpoint/2010/main" val="389747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wipe(left)">
                                      <p:cBhvr>
                                        <p:cTn id="14" dur="500"/>
                                        <p:tgtEl>
                                          <p:spTgt spid="5">
                                            <p:bg/>
                                          </p:spTgt>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left)">
                                      <p:cBhvr>
                                        <p:cTn id="18" dur="500"/>
                                        <p:tgtEl>
                                          <p:spTgt spid="5">
                                            <p:txEl>
                                              <p:pRg st="0" end="0"/>
                                            </p:txEl>
                                          </p:spTgt>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left)">
                                      <p:cBhvr>
                                        <p:cTn id="22" dur="500"/>
                                        <p:tgtEl>
                                          <p:spTgt spid="5">
                                            <p:txEl>
                                              <p:pRg st="2" end="2"/>
                                            </p:txEl>
                                          </p:spTgt>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wipe(left)">
                                      <p:cBhvr>
                                        <p:cTn id="26" dur="500"/>
                                        <p:tgtEl>
                                          <p:spTgt spid="5">
                                            <p:txEl>
                                              <p:pRg st="4" end="4"/>
                                            </p:txEl>
                                          </p:spTgt>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wipe(left)">
                                      <p:cBhvr>
                                        <p:cTn id="30" dur="50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bldLvl="5"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29</a:t>
            </a:fld>
            <a:endParaRPr lang="en-IN"/>
          </a:p>
        </p:txBody>
      </p:sp>
      <p:sp>
        <p:nvSpPr>
          <p:cNvPr id="4" name="Rounded Rectangle 3"/>
          <p:cNvSpPr/>
          <p:nvPr/>
        </p:nvSpPr>
        <p:spPr>
          <a:xfrm>
            <a:off x="395536" y="764704"/>
            <a:ext cx="835292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Let us accept </a:t>
            </a:r>
            <a:r>
              <a:rPr lang="en-US" dirty="0"/>
              <a:t>both the Galilean transformation and the laws </a:t>
            </a:r>
            <a:r>
              <a:rPr lang="en-US" dirty="0" smtClean="0"/>
              <a:t>of electromagnetism </a:t>
            </a:r>
            <a:r>
              <a:rPr lang="en-US" dirty="0"/>
              <a:t>(or Maxwell's equations) as basically correct. </a:t>
            </a:r>
            <a:endParaRPr lang="en-US" dirty="0" smtClean="0"/>
          </a:p>
          <a:p>
            <a:endParaRPr lang="en-US" dirty="0"/>
          </a:p>
        </p:txBody>
      </p:sp>
      <mc:AlternateContent xmlns:mc="http://schemas.openxmlformats.org/markup-compatibility/2006" xmlns:a14="http://schemas.microsoft.com/office/drawing/2010/main">
        <mc:Choice Requires="a14">
          <p:sp>
            <p:nvSpPr>
              <p:cNvPr id="5" name="Rounded Rectangle 4"/>
              <p:cNvSpPr/>
              <p:nvPr/>
            </p:nvSpPr>
            <p:spPr>
              <a:xfrm>
                <a:off x="395536" y="2492896"/>
                <a:ext cx="835292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Then it follows that there is one unique privileged inertial frame of reference (the absolute frame) in which Maxwell’s equations are valid. In this unique frame the speed of light would be </a:t>
                </a:r>
                <a14:m>
                  <m:oMath xmlns:m="http://schemas.openxmlformats.org/officeDocument/2006/math">
                    <m:r>
                      <a:rPr lang="en-IN" i="1">
                        <a:latin typeface="Cambria Math"/>
                      </a:rPr>
                      <m:t>𝑐</m:t>
                    </m:r>
                    <m:r>
                      <a:rPr lang="en-IN" i="1">
                        <a:latin typeface="Cambria Math"/>
                      </a:rPr>
                      <m:t>= </m:t>
                    </m:r>
                    <m:f>
                      <m:fPr>
                        <m:ctrlPr>
                          <a:rPr lang="en-IN" i="1">
                            <a:latin typeface="Cambria Math" panose="02040503050406030204" pitchFamily="18" charset="0"/>
                          </a:rPr>
                        </m:ctrlPr>
                      </m:fPr>
                      <m:num>
                        <m:r>
                          <a:rPr lang="en-IN" i="1">
                            <a:latin typeface="Cambria Math"/>
                          </a:rPr>
                          <m:t>1</m:t>
                        </m:r>
                      </m:num>
                      <m:den>
                        <m:rad>
                          <m:radPr>
                            <m:degHide m:val="on"/>
                            <m:ctrlPr>
                              <a:rPr lang="en-IN" i="1">
                                <a:latin typeface="Cambria Math" panose="02040503050406030204" pitchFamily="18" charset="0"/>
                              </a:rPr>
                            </m:ctrlPr>
                          </m:radPr>
                          <m:deg/>
                          <m:e>
                            <m:sSub>
                              <m:sSubPr>
                                <m:ctrlPr>
                                  <a:rPr lang="en-IN" i="1">
                                    <a:latin typeface="Cambria Math" panose="02040503050406030204" pitchFamily="18" charset="0"/>
                                  </a:rPr>
                                </m:ctrlPr>
                              </m:sSubPr>
                              <m:e>
                                <m:r>
                                  <a:rPr lang="en-IN" i="1">
                                    <a:latin typeface="Cambria Math"/>
                                    <a:ea typeface="Cambria Math"/>
                                  </a:rPr>
                                  <m:t>𝜀</m:t>
                                </m:r>
                              </m:e>
                              <m:sub>
                                <m:r>
                                  <a:rPr lang="en-IN" i="1">
                                    <a:latin typeface="Cambria Math"/>
                                  </a:rPr>
                                  <m:t>0</m:t>
                                </m:r>
                              </m:sub>
                            </m:sSub>
                            <m:sSub>
                              <m:sSubPr>
                                <m:ctrlPr>
                                  <a:rPr lang="en-IN" i="1">
                                    <a:latin typeface="Cambria Math" panose="02040503050406030204" pitchFamily="18" charset="0"/>
                                  </a:rPr>
                                </m:ctrlPr>
                              </m:sSubPr>
                              <m:e>
                                <m:r>
                                  <a:rPr lang="en-IN" i="1">
                                    <a:latin typeface="Cambria Math"/>
                                    <a:ea typeface="Cambria Math"/>
                                  </a:rPr>
                                  <m:t>𝜇</m:t>
                                </m:r>
                              </m:e>
                              <m:sub>
                                <m:r>
                                  <a:rPr lang="en-IN" i="1">
                                    <a:latin typeface="Cambria Math"/>
                                  </a:rPr>
                                  <m:t>0</m:t>
                                </m:r>
                              </m:sub>
                            </m:sSub>
                          </m:e>
                        </m:rad>
                      </m:den>
                    </m:f>
                  </m:oMath>
                </a14:m>
                <a:endParaRPr lang="en-US" dirty="0"/>
              </a:p>
              <a:p>
                <a:endParaRPr lang="en-IN" dirty="0"/>
              </a:p>
            </p:txBody>
          </p:sp>
        </mc:Choice>
        <mc:Fallback xmlns="">
          <p:sp>
            <p:nvSpPr>
              <p:cNvPr id="5" name="Rounded Rectangle 4"/>
              <p:cNvSpPr>
                <a:spLocks noRot="1" noChangeAspect="1" noMove="1" noResize="1" noEditPoints="1" noAdjustHandles="1" noChangeArrowheads="1" noChangeShapeType="1" noTextEdit="1"/>
              </p:cNvSpPr>
              <p:nvPr/>
            </p:nvSpPr>
            <p:spPr>
              <a:xfrm>
                <a:off x="395536" y="2492896"/>
                <a:ext cx="8352928" cy="1368152"/>
              </a:xfrm>
              <a:prstGeom prst="roundRect">
                <a:avLst/>
              </a:prstGeom>
              <a:blipFill rotWithShape="1">
                <a:blip r:embed="rId2"/>
                <a:stretch>
                  <a:fillRect t="-439" b="-5702"/>
                </a:stretch>
              </a:blipFill>
            </p:spPr>
            <p:txBody>
              <a:bodyPr/>
              <a:lstStyle/>
              <a:p>
                <a:r>
                  <a:rPr lang="en-IN">
                    <a:noFill/>
                  </a:rPr>
                  <a:t> </a:t>
                </a:r>
              </a:p>
            </p:txBody>
          </p:sp>
        </mc:Fallback>
      </mc:AlternateContent>
      <p:sp>
        <p:nvSpPr>
          <p:cNvPr id="6" name="Rounded Rectangle 5"/>
          <p:cNvSpPr/>
          <p:nvPr/>
        </p:nvSpPr>
        <p:spPr>
          <a:xfrm>
            <a:off x="1691680" y="4674840"/>
            <a:ext cx="59046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a:t>
            </a:r>
            <a:r>
              <a:rPr lang="en-US" dirty="0"/>
              <a:t>other frames it would be different.</a:t>
            </a:r>
            <a:endParaRPr lang="en-IN" dirty="0"/>
          </a:p>
        </p:txBody>
      </p:sp>
    </p:spTree>
    <p:extLst>
      <p:ext uri="{BB962C8B-B14F-4D97-AF65-F5344CB8AC3E}">
        <p14:creationId xmlns:p14="http://schemas.microsoft.com/office/powerpoint/2010/main" val="313610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87824" y="188640"/>
            <a:ext cx="3888432"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Relativity</a:t>
            </a:r>
            <a:endParaRPr lang="en-IN" sz="4800" dirty="0"/>
          </a:p>
        </p:txBody>
      </p:sp>
      <p:sp>
        <p:nvSpPr>
          <p:cNvPr id="5" name="Right Arrow 4"/>
          <p:cNvSpPr/>
          <p:nvPr/>
        </p:nvSpPr>
        <p:spPr>
          <a:xfrm rot="8098923">
            <a:off x="1756850" y="1942551"/>
            <a:ext cx="1864189" cy="477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p:cNvSpPr/>
          <p:nvPr/>
        </p:nvSpPr>
        <p:spPr>
          <a:xfrm rot="823207">
            <a:off x="755576" y="2924944"/>
            <a:ext cx="162018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t>Albert </a:t>
            </a:r>
            <a:r>
              <a:rPr lang="en-US" dirty="0" smtClean="0"/>
              <a:t>Einstein</a:t>
            </a:r>
            <a:r>
              <a:rPr lang="en-US" dirty="0"/>
              <a:t>? </a:t>
            </a:r>
            <a:endParaRPr lang="en-IN" dirty="0"/>
          </a:p>
        </p:txBody>
      </p:sp>
      <p:sp>
        <p:nvSpPr>
          <p:cNvPr id="7" name="Oval 6"/>
          <p:cNvSpPr/>
          <p:nvPr/>
        </p:nvSpPr>
        <p:spPr>
          <a:xfrm>
            <a:off x="3851920" y="3132492"/>
            <a:ext cx="187220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 </a:t>
            </a:r>
            <a:r>
              <a:rPr lang="en-US" b="1" i="1" dirty="0" smtClean="0"/>
              <a:t>mc</a:t>
            </a:r>
            <a:r>
              <a:rPr lang="en-US" b="1" i="1" baseline="30000" dirty="0" smtClean="0"/>
              <a:t>2</a:t>
            </a:r>
            <a:r>
              <a:rPr lang="en-US" b="1" i="1" dirty="0" smtClean="0"/>
              <a:t>?</a:t>
            </a:r>
            <a:endParaRPr lang="en-IN" dirty="0"/>
          </a:p>
        </p:txBody>
      </p:sp>
      <p:sp>
        <p:nvSpPr>
          <p:cNvPr id="8" name="Oval 7"/>
          <p:cNvSpPr/>
          <p:nvPr/>
        </p:nvSpPr>
        <p:spPr>
          <a:xfrm rot="20665148">
            <a:off x="6660232" y="2854518"/>
            <a:ext cx="230425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Slow ageing of Astronauts? </a:t>
            </a:r>
            <a:endParaRPr lang="en-IN" dirty="0"/>
          </a:p>
        </p:txBody>
      </p:sp>
      <p:sp>
        <p:nvSpPr>
          <p:cNvPr id="9" name="Down Arrow 8"/>
          <p:cNvSpPr/>
          <p:nvPr/>
        </p:nvSpPr>
        <p:spPr>
          <a:xfrm>
            <a:off x="4480877" y="1844824"/>
            <a:ext cx="648072" cy="1173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rot="19501527">
            <a:off x="6652345" y="1429828"/>
            <a:ext cx="545182" cy="15415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95536" y="4509120"/>
            <a:ext cx="81369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basic concept of relativity is as old </a:t>
            </a:r>
            <a:r>
              <a:rPr lang="en-US" dirty="0" smtClean="0"/>
              <a:t>as</a:t>
            </a:r>
            <a:r>
              <a:rPr lang="en-US" b="1" dirty="0" smtClean="0"/>
              <a:t> </a:t>
            </a:r>
            <a:r>
              <a:rPr lang="en-US" dirty="0" smtClean="0"/>
              <a:t>the </a:t>
            </a:r>
            <a:r>
              <a:rPr lang="en-US" dirty="0"/>
              <a:t>mechanics of </a:t>
            </a:r>
            <a:r>
              <a:rPr lang="en-US" sz="2400" b="1" dirty="0"/>
              <a:t>Galileo</a:t>
            </a:r>
            <a:r>
              <a:rPr lang="en-US" dirty="0"/>
              <a:t> and </a:t>
            </a:r>
            <a:r>
              <a:rPr lang="en-US" sz="2400" b="1" dirty="0"/>
              <a:t>Newton</a:t>
            </a:r>
            <a:r>
              <a:rPr lang="en-US" dirty="0"/>
              <a:t>. </a:t>
            </a:r>
            <a:r>
              <a:rPr lang="en-US" dirty="0" smtClean="0"/>
              <a:t> </a:t>
            </a:r>
            <a:endParaRPr lang="en-IN" dirty="0"/>
          </a:p>
        </p:txBody>
      </p:sp>
      <p:sp>
        <p:nvSpPr>
          <p:cNvPr id="12" name="Oval 11"/>
          <p:cNvSpPr/>
          <p:nvPr/>
        </p:nvSpPr>
        <p:spPr>
          <a:xfrm>
            <a:off x="467544" y="5324705"/>
            <a:ext cx="8064896" cy="1124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the contribution of </a:t>
            </a:r>
            <a:r>
              <a:rPr lang="en-US" sz="2400" b="1" dirty="0" err="1" smtClean="0"/>
              <a:t>Eistein</a:t>
            </a:r>
            <a:r>
              <a:rPr lang="en-US" dirty="0" smtClean="0"/>
              <a:t> that makes his name</a:t>
            </a:r>
            <a:r>
              <a:rPr lang="en-US" b="1" dirty="0" smtClean="0"/>
              <a:t> </a:t>
            </a:r>
            <a:r>
              <a:rPr lang="en-US" dirty="0" smtClean="0"/>
              <a:t>almost </a:t>
            </a:r>
            <a:r>
              <a:rPr lang="en-IN" dirty="0" smtClean="0"/>
              <a:t>synonymous with </a:t>
            </a:r>
            <a:r>
              <a:rPr lang="en-IN" dirty="0" smtClean="0"/>
              <a:t>relativity</a:t>
            </a:r>
            <a:r>
              <a:rPr lang="en-IN" dirty="0" smtClean="0"/>
              <a:t>?</a:t>
            </a:r>
            <a:endParaRPr lang="en-IN" dirty="0"/>
          </a:p>
        </p:txBody>
      </p:sp>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a:t>
            </a:fld>
            <a:endParaRPr lang="en-IN"/>
          </a:p>
        </p:txBody>
      </p:sp>
    </p:spTree>
    <p:extLst>
      <p:ext uri="{BB962C8B-B14F-4D97-AF65-F5344CB8AC3E}">
        <p14:creationId xmlns:p14="http://schemas.microsoft.com/office/powerpoint/2010/main" val="229687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childTnLst>
                          </p:cTn>
                        </p:par>
                        <p:par>
                          <p:cTn id="43" fill="hold">
                            <p:stCondLst>
                              <p:cond delay="500"/>
                            </p:stCondLst>
                            <p:childTnLst>
                              <p:par>
                                <p:cTn id="44" presetID="53" presetClass="entr" presetSubtype="16"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30</a:t>
            </a:fld>
            <a:endParaRPr lang="en-IN"/>
          </a:p>
        </p:txBody>
      </p:sp>
      <p:sp>
        <p:nvSpPr>
          <p:cNvPr id="4" name="Rectangle 3"/>
          <p:cNvSpPr/>
          <p:nvPr/>
        </p:nvSpPr>
        <p:spPr>
          <a:xfrm>
            <a:off x="611560" y="476672"/>
            <a:ext cx="813690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Galilean </a:t>
            </a:r>
            <a:r>
              <a:rPr lang="en-US" dirty="0" smtClean="0"/>
              <a:t>relativity </a:t>
            </a:r>
            <a:r>
              <a:rPr lang="en-US" dirty="0"/>
              <a:t>principle does apply to Newton's laws of mechanics but</a:t>
            </a:r>
          </a:p>
          <a:p>
            <a:r>
              <a:rPr lang="en-US" dirty="0"/>
              <a:t>not to </a:t>
            </a:r>
            <a:r>
              <a:rPr lang="en-US" dirty="0" err="1"/>
              <a:t>MaxwelI's</a:t>
            </a:r>
            <a:r>
              <a:rPr lang="en-US" dirty="0"/>
              <a:t> laws of electromagnetism.</a:t>
            </a:r>
            <a:endParaRPr lang="en-IN" dirty="0"/>
          </a:p>
        </p:txBody>
      </p:sp>
      <p:sp>
        <p:nvSpPr>
          <p:cNvPr id="5" name="Oval 4"/>
          <p:cNvSpPr/>
          <p:nvPr/>
        </p:nvSpPr>
        <p:spPr>
          <a:xfrm>
            <a:off x="2699792" y="1484784"/>
            <a:ext cx="33123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t>Correct </a:t>
            </a:r>
            <a:r>
              <a:rPr lang="en-US" dirty="0" smtClean="0"/>
              <a:t>consequences </a:t>
            </a:r>
            <a:endParaRPr lang="en-IN" dirty="0"/>
          </a:p>
        </p:txBody>
      </p:sp>
      <p:sp>
        <p:nvSpPr>
          <p:cNvPr id="8" name="Rectangle 7"/>
          <p:cNvSpPr/>
          <p:nvPr/>
        </p:nvSpPr>
        <p:spPr>
          <a:xfrm>
            <a:off x="251520" y="2636912"/>
            <a:ext cx="2934072" cy="3693319"/>
          </a:xfrm>
          <a:prstGeom prst="rect">
            <a:avLst/>
          </a:prstGeom>
          <a:ln w="28575">
            <a:solidFill>
              <a:schemeClr val="tx1"/>
            </a:solidFill>
          </a:ln>
        </p:spPr>
        <p:txBody>
          <a:bodyPr wrap="square">
            <a:spAutoFit/>
          </a:bodyPr>
          <a:lstStyle/>
          <a:p>
            <a:pPr algn="just"/>
            <a:r>
              <a:rPr lang="en-IN" dirty="0"/>
              <a:t>Retain the </a:t>
            </a:r>
            <a:r>
              <a:rPr lang="en-IN" dirty="0" smtClean="0"/>
              <a:t>Relativity</a:t>
            </a:r>
            <a:endParaRPr lang="en-IN" dirty="0"/>
          </a:p>
          <a:p>
            <a:pPr algn="just"/>
            <a:r>
              <a:rPr lang="en-IN" dirty="0"/>
              <a:t>Principle for </a:t>
            </a:r>
            <a:r>
              <a:rPr lang="en-IN" dirty="0" smtClean="0"/>
              <a:t>mechanics</a:t>
            </a:r>
            <a:endParaRPr lang="en-IN" dirty="0"/>
          </a:p>
          <a:p>
            <a:pPr algn="just"/>
            <a:r>
              <a:rPr lang="en-IN" dirty="0"/>
              <a:t>but not for electrodynamics.</a:t>
            </a:r>
          </a:p>
          <a:p>
            <a:pPr algn="just"/>
            <a:endParaRPr lang="en-IN" dirty="0"/>
          </a:p>
          <a:p>
            <a:pPr algn="just"/>
            <a:r>
              <a:rPr lang="en-IN" dirty="0"/>
              <a:t>Newton's </a:t>
            </a:r>
            <a:r>
              <a:rPr lang="en-IN" dirty="0" smtClean="0"/>
              <a:t>mechanics </a:t>
            </a:r>
          </a:p>
          <a:p>
            <a:pPr algn="just"/>
            <a:r>
              <a:rPr lang="en-IN" dirty="0" smtClean="0"/>
              <a:t>remains </a:t>
            </a:r>
            <a:r>
              <a:rPr lang="en-IN" dirty="0"/>
              <a:t>unchanged. </a:t>
            </a:r>
            <a:r>
              <a:rPr lang="en-IN" dirty="0" smtClean="0"/>
              <a:t>Laws of</a:t>
            </a:r>
          </a:p>
          <a:p>
            <a:pPr algn="just"/>
            <a:r>
              <a:rPr lang="en-IN" dirty="0" smtClean="0"/>
              <a:t>electromagnetism </a:t>
            </a:r>
            <a:r>
              <a:rPr lang="en-US" dirty="0" smtClean="0"/>
              <a:t>hold only</a:t>
            </a:r>
          </a:p>
          <a:p>
            <a:pPr algn="just"/>
            <a:r>
              <a:rPr lang="en-US" dirty="0" smtClean="0"/>
              <a:t>in </a:t>
            </a:r>
            <a:r>
              <a:rPr lang="en-US" dirty="0"/>
              <a:t>one </a:t>
            </a:r>
            <a:r>
              <a:rPr lang="en-US" dirty="0" smtClean="0"/>
              <a:t>privileged frame of</a:t>
            </a:r>
          </a:p>
          <a:p>
            <a:pPr algn="just"/>
            <a:r>
              <a:rPr lang="en-US" dirty="0" smtClean="0"/>
              <a:t>reference</a:t>
            </a:r>
            <a:r>
              <a:rPr lang="en-US" dirty="0"/>
              <a:t>, </a:t>
            </a:r>
            <a:r>
              <a:rPr lang="en-US" dirty="0" smtClean="0"/>
              <a:t>the </a:t>
            </a:r>
            <a:r>
              <a:rPr lang="en-US" dirty="0"/>
              <a:t>ether frame. </a:t>
            </a:r>
            <a:endParaRPr lang="en-US" dirty="0" smtClean="0"/>
          </a:p>
          <a:p>
            <a:pPr algn="just"/>
            <a:endParaRPr lang="en-US" dirty="0" smtClean="0"/>
          </a:p>
          <a:p>
            <a:pPr algn="just"/>
            <a:r>
              <a:rPr lang="en-US" dirty="0" smtClean="0"/>
              <a:t>If </a:t>
            </a:r>
            <a:r>
              <a:rPr lang="en-US" dirty="0"/>
              <a:t>this </a:t>
            </a:r>
            <a:r>
              <a:rPr lang="en-IN" dirty="0" smtClean="0"/>
              <a:t>were </a:t>
            </a:r>
            <a:r>
              <a:rPr lang="en-IN" dirty="0"/>
              <a:t>correct </a:t>
            </a:r>
            <a:r>
              <a:rPr lang="en-IN" dirty="0" smtClean="0"/>
              <a:t>we</a:t>
            </a:r>
          </a:p>
          <a:p>
            <a:pPr algn="just"/>
            <a:r>
              <a:rPr lang="en-US" dirty="0" smtClean="0"/>
              <a:t>should </a:t>
            </a:r>
            <a:r>
              <a:rPr lang="en-US" dirty="0"/>
              <a:t>be able to locate </a:t>
            </a:r>
            <a:r>
              <a:rPr lang="en-US" dirty="0" smtClean="0"/>
              <a:t>the</a:t>
            </a:r>
          </a:p>
          <a:p>
            <a:pPr algn="just"/>
            <a:r>
              <a:rPr lang="en-IN" dirty="0" smtClean="0"/>
              <a:t>ether frame experimentally</a:t>
            </a:r>
            <a:endParaRPr lang="en-IN" dirty="0"/>
          </a:p>
        </p:txBody>
      </p:sp>
      <p:sp>
        <p:nvSpPr>
          <p:cNvPr id="9" name="Down Arrow 8"/>
          <p:cNvSpPr/>
          <p:nvPr/>
        </p:nvSpPr>
        <p:spPr>
          <a:xfrm>
            <a:off x="1547664" y="3501008"/>
            <a:ext cx="216024" cy="290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a:off x="1475656" y="5157192"/>
            <a:ext cx="216024" cy="290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526360" y="2649101"/>
            <a:ext cx="3150096" cy="3693319"/>
          </a:xfrm>
          <a:prstGeom prst="rect">
            <a:avLst/>
          </a:prstGeom>
          <a:ln w="28575">
            <a:solidFill>
              <a:schemeClr val="tx1"/>
            </a:solidFill>
          </a:ln>
        </p:spPr>
        <p:txBody>
          <a:bodyPr wrap="square">
            <a:spAutoFit/>
          </a:bodyPr>
          <a:lstStyle/>
          <a:p>
            <a:r>
              <a:rPr lang="en-IN" dirty="0" smtClean="0"/>
              <a:t>Retain </a:t>
            </a:r>
            <a:r>
              <a:rPr lang="en-IN" dirty="0"/>
              <a:t>the </a:t>
            </a:r>
            <a:r>
              <a:rPr lang="en-IN" dirty="0" smtClean="0"/>
              <a:t>Relativity Principle</a:t>
            </a:r>
          </a:p>
          <a:p>
            <a:r>
              <a:rPr lang="en-IN" dirty="0" smtClean="0"/>
              <a:t>for both mechanics </a:t>
            </a:r>
            <a:r>
              <a:rPr lang="en-IN" dirty="0"/>
              <a:t>and</a:t>
            </a:r>
          </a:p>
          <a:p>
            <a:r>
              <a:rPr lang="en-IN" dirty="0"/>
              <a:t>electrodynamics but hold</a:t>
            </a:r>
          </a:p>
          <a:p>
            <a:r>
              <a:rPr lang="en-IN" dirty="0"/>
              <a:t>the laws </a:t>
            </a:r>
            <a:r>
              <a:rPr lang="en-IN" dirty="0" smtClean="0"/>
              <a:t>of electromagnetism</a:t>
            </a:r>
          </a:p>
          <a:p>
            <a:r>
              <a:rPr lang="en-IN" dirty="0" smtClean="0"/>
              <a:t>as not correct.</a:t>
            </a:r>
          </a:p>
          <a:p>
            <a:endParaRPr lang="en-IN" dirty="0"/>
          </a:p>
          <a:p>
            <a:r>
              <a:rPr lang="en-IN" dirty="0"/>
              <a:t>If this </a:t>
            </a:r>
            <a:r>
              <a:rPr lang="en-IN" dirty="0" smtClean="0"/>
              <a:t>were </a:t>
            </a:r>
            <a:r>
              <a:rPr lang="en-US" dirty="0" smtClean="0"/>
              <a:t>correct</a:t>
            </a:r>
            <a:r>
              <a:rPr lang="en-US" dirty="0"/>
              <a:t>, we </a:t>
            </a:r>
            <a:r>
              <a:rPr lang="en-US" dirty="0" smtClean="0"/>
              <a:t>should</a:t>
            </a:r>
          </a:p>
          <a:p>
            <a:r>
              <a:rPr lang="en-US" dirty="0" smtClean="0"/>
              <a:t>be able </a:t>
            </a:r>
            <a:r>
              <a:rPr lang="en-IN" dirty="0" smtClean="0"/>
              <a:t>to </a:t>
            </a:r>
            <a:r>
              <a:rPr lang="en-IN" dirty="0"/>
              <a:t>do experiments that</a:t>
            </a:r>
          </a:p>
          <a:p>
            <a:r>
              <a:rPr lang="en-IN" dirty="0"/>
              <a:t>show deviations from </a:t>
            </a:r>
            <a:r>
              <a:rPr lang="en-IN" dirty="0" smtClean="0"/>
              <a:t>the</a:t>
            </a:r>
          </a:p>
          <a:p>
            <a:r>
              <a:rPr lang="en-IN" dirty="0" smtClean="0"/>
              <a:t>electromagnetic </a:t>
            </a:r>
            <a:r>
              <a:rPr lang="en-IN" dirty="0"/>
              <a:t>theory.</a:t>
            </a:r>
          </a:p>
          <a:p>
            <a:endParaRPr lang="en-US" dirty="0" smtClean="0"/>
          </a:p>
          <a:p>
            <a:r>
              <a:rPr lang="en-US" dirty="0"/>
              <a:t>N</a:t>
            </a:r>
            <a:r>
              <a:rPr lang="en-US" dirty="0" smtClean="0"/>
              <a:t>eed to </a:t>
            </a:r>
            <a:r>
              <a:rPr lang="en-IN" dirty="0" smtClean="0"/>
              <a:t>reformulate </a:t>
            </a:r>
            <a:r>
              <a:rPr lang="en-IN" dirty="0"/>
              <a:t>the </a:t>
            </a:r>
            <a:r>
              <a:rPr lang="en-IN" dirty="0" smtClean="0"/>
              <a:t>laws</a:t>
            </a:r>
          </a:p>
          <a:p>
            <a:r>
              <a:rPr lang="en-IN" dirty="0" smtClean="0"/>
              <a:t>of electromagnetism.</a:t>
            </a:r>
            <a:endParaRPr lang="en-IN" dirty="0"/>
          </a:p>
        </p:txBody>
      </p:sp>
      <p:sp>
        <p:nvSpPr>
          <p:cNvPr id="13" name="Down Arrow 12"/>
          <p:cNvSpPr/>
          <p:nvPr/>
        </p:nvSpPr>
        <p:spPr>
          <a:xfrm>
            <a:off x="6876256" y="4074440"/>
            <a:ext cx="216024" cy="290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6876256" y="5442592"/>
            <a:ext cx="216024" cy="290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18106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Effect transition="in" filter="wipe(left)">
                                      <p:cBhvr>
                                        <p:cTn id="19" dur="500"/>
                                        <p:tgtEl>
                                          <p:spTgt spid="8">
                                            <p:bg/>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wipe(left)">
                                      <p:cBhvr>
                                        <p:cTn id="31" dur="500"/>
                                        <p:tgtEl>
                                          <p:spTgt spid="8">
                                            <p:txEl>
                                              <p:pRg st="2" end="2"/>
                                            </p:txEl>
                                          </p:spTgt>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Effect transition="in" filter="wipe(left)">
                                      <p:cBhvr>
                                        <p:cTn id="39" dur="500"/>
                                        <p:tgtEl>
                                          <p:spTgt spid="8">
                                            <p:txEl>
                                              <p:pRg st="4" end="4"/>
                                            </p:txEl>
                                          </p:spTgt>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Effect transition="in" filter="wipe(left)">
                                      <p:cBhvr>
                                        <p:cTn id="43" dur="500"/>
                                        <p:tgtEl>
                                          <p:spTgt spid="8">
                                            <p:txEl>
                                              <p:pRg st="5" end="5"/>
                                            </p:txEl>
                                          </p:spTgt>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wipe(left)">
                                      <p:cBhvr>
                                        <p:cTn id="47" dur="500"/>
                                        <p:tgtEl>
                                          <p:spTgt spid="8">
                                            <p:txEl>
                                              <p:pRg st="6" end="6"/>
                                            </p:txEl>
                                          </p:spTgt>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8">
                                            <p:txEl>
                                              <p:pRg st="7" end="7"/>
                                            </p:txEl>
                                          </p:spTgt>
                                        </p:tgtEl>
                                        <p:attrNameLst>
                                          <p:attrName>style.visibility</p:attrName>
                                        </p:attrNameLst>
                                      </p:cBhvr>
                                      <p:to>
                                        <p:strVal val="visible"/>
                                      </p:to>
                                    </p:set>
                                    <p:animEffect transition="in" filter="wipe(left)">
                                      <p:cBhvr>
                                        <p:cTn id="51" dur="500"/>
                                        <p:tgtEl>
                                          <p:spTgt spid="8">
                                            <p:txEl>
                                              <p:pRg st="7" end="7"/>
                                            </p:txEl>
                                          </p:spTgt>
                                        </p:tgtEl>
                                      </p:cBhvr>
                                    </p:animEffect>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Effect transition="in" filter="wipe(left)">
                                      <p:cBhvr>
                                        <p:cTn id="55" dur="500"/>
                                        <p:tgtEl>
                                          <p:spTgt spid="8">
                                            <p:txEl>
                                              <p:pRg st="8" end="8"/>
                                            </p:txEl>
                                          </p:spTgt>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up)">
                                      <p:cBhvr>
                                        <p:cTn id="59" dur="500"/>
                                        <p:tgtEl>
                                          <p:spTgt spid="10"/>
                                        </p:tgtEl>
                                      </p:cBhvr>
                                    </p:animEffect>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8">
                                            <p:txEl>
                                              <p:pRg st="10" end="10"/>
                                            </p:txEl>
                                          </p:spTgt>
                                        </p:tgtEl>
                                        <p:attrNameLst>
                                          <p:attrName>style.visibility</p:attrName>
                                        </p:attrNameLst>
                                      </p:cBhvr>
                                      <p:to>
                                        <p:strVal val="visible"/>
                                      </p:to>
                                    </p:set>
                                    <p:animEffect transition="in" filter="wipe(left)">
                                      <p:cBhvr>
                                        <p:cTn id="63" dur="500"/>
                                        <p:tgtEl>
                                          <p:spTgt spid="8">
                                            <p:txEl>
                                              <p:pRg st="10" end="10"/>
                                            </p:txEl>
                                          </p:spTgt>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8">
                                            <p:txEl>
                                              <p:pRg st="11" end="11"/>
                                            </p:txEl>
                                          </p:spTgt>
                                        </p:tgtEl>
                                        <p:attrNameLst>
                                          <p:attrName>style.visibility</p:attrName>
                                        </p:attrNameLst>
                                      </p:cBhvr>
                                      <p:to>
                                        <p:strVal val="visible"/>
                                      </p:to>
                                    </p:set>
                                    <p:animEffect transition="in" filter="wipe(left)">
                                      <p:cBhvr>
                                        <p:cTn id="67" dur="500"/>
                                        <p:tgtEl>
                                          <p:spTgt spid="8">
                                            <p:txEl>
                                              <p:pRg st="11" end="11"/>
                                            </p:txEl>
                                          </p:spTgt>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8">
                                            <p:txEl>
                                              <p:pRg st="12" end="12"/>
                                            </p:txEl>
                                          </p:spTgt>
                                        </p:tgtEl>
                                        <p:attrNameLst>
                                          <p:attrName>style.visibility</p:attrName>
                                        </p:attrNameLst>
                                      </p:cBhvr>
                                      <p:to>
                                        <p:strVal val="visible"/>
                                      </p:to>
                                    </p:set>
                                    <p:animEffect transition="in" filter="wipe(left)">
                                      <p:cBhvr>
                                        <p:cTn id="71" dur="500"/>
                                        <p:tgtEl>
                                          <p:spTgt spid="8">
                                            <p:txEl>
                                              <p:pRg st="12" end="1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1">
                                            <p:bg/>
                                          </p:spTgt>
                                        </p:tgtEl>
                                        <p:attrNameLst>
                                          <p:attrName>style.visibility</p:attrName>
                                        </p:attrNameLst>
                                      </p:cBhvr>
                                      <p:to>
                                        <p:strVal val="visible"/>
                                      </p:to>
                                    </p:set>
                                    <p:animEffect transition="in" filter="wipe(left)">
                                      <p:cBhvr>
                                        <p:cTn id="76" dur="500"/>
                                        <p:tgtEl>
                                          <p:spTgt spid="11">
                                            <p:bg/>
                                          </p:spTgt>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11">
                                            <p:txEl>
                                              <p:pRg st="0" end="0"/>
                                            </p:txEl>
                                          </p:spTgt>
                                        </p:tgtEl>
                                        <p:attrNameLst>
                                          <p:attrName>style.visibility</p:attrName>
                                        </p:attrNameLst>
                                      </p:cBhvr>
                                      <p:to>
                                        <p:strVal val="visible"/>
                                      </p:to>
                                    </p:set>
                                    <p:animEffect transition="in" filter="wipe(left)">
                                      <p:cBhvr>
                                        <p:cTn id="80" dur="500"/>
                                        <p:tgtEl>
                                          <p:spTgt spid="11">
                                            <p:txEl>
                                              <p:pRg st="0" end="0"/>
                                            </p:txEl>
                                          </p:spTgt>
                                        </p:tgtEl>
                                      </p:cBhvr>
                                    </p:animEffect>
                                  </p:childTnLst>
                                </p:cTn>
                              </p:par>
                            </p:childTnLst>
                          </p:cTn>
                        </p:par>
                        <p:par>
                          <p:cTn id="81" fill="hold">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11">
                                            <p:txEl>
                                              <p:pRg st="1" end="1"/>
                                            </p:txEl>
                                          </p:spTgt>
                                        </p:tgtEl>
                                        <p:attrNameLst>
                                          <p:attrName>style.visibility</p:attrName>
                                        </p:attrNameLst>
                                      </p:cBhvr>
                                      <p:to>
                                        <p:strVal val="visible"/>
                                      </p:to>
                                    </p:set>
                                    <p:animEffect transition="in" filter="wipe(left)">
                                      <p:cBhvr>
                                        <p:cTn id="84" dur="500"/>
                                        <p:tgtEl>
                                          <p:spTgt spid="11">
                                            <p:txEl>
                                              <p:pRg st="1" end="1"/>
                                            </p:txEl>
                                          </p:spTgt>
                                        </p:tgtEl>
                                      </p:cBhvr>
                                    </p:animEffect>
                                  </p:childTnLst>
                                </p:cTn>
                              </p:par>
                            </p:childTnLst>
                          </p:cTn>
                        </p:par>
                        <p:par>
                          <p:cTn id="85" fill="hold">
                            <p:stCondLst>
                              <p:cond delay="1500"/>
                            </p:stCondLst>
                            <p:childTnLst>
                              <p:par>
                                <p:cTn id="86" presetID="22" presetClass="entr" presetSubtype="8" fill="hold" grpId="0" nodeType="afterEffect">
                                  <p:stCondLst>
                                    <p:cond delay="0"/>
                                  </p:stCondLst>
                                  <p:childTnLst>
                                    <p:set>
                                      <p:cBhvr>
                                        <p:cTn id="87" dur="1" fill="hold">
                                          <p:stCondLst>
                                            <p:cond delay="0"/>
                                          </p:stCondLst>
                                        </p:cTn>
                                        <p:tgtEl>
                                          <p:spTgt spid="11">
                                            <p:txEl>
                                              <p:pRg st="2" end="2"/>
                                            </p:txEl>
                                          </p:spTgt>
                                        </p:tgtEl>
                                        <p:attrNameLst>
                                          <p:attrName>style.visibility</p:attrName>
                                        </p:attrNameLst>
                                      </p:cBhvr>
                                      <p:to>
                                        <p:strVal val="visible"/>
                                      </p:to>
                                    </p:set>
                                    <p:animEffect transition="in" filter="wipe(left)">
                                      <p:cBhvr>
                                        <p:cTn id="88" dur="500"/>
                                        <p:tgtEl>
                                          <p:spTgt spid="11">
                                            <p:txEl>
                                              <p:pRg st="2" end="2"/>
                                            </p:txEl>
                                          </p:spTgt>
                                        </p:tgtEl>
                                      </p:cBhvr>
                                    </p:animEffect>
                                  </p:childTnLst>
                                </p:cTn>
                              </p:par>
                            </p:childTnLst>
                          </p:cTn>
                        </p:par>
                        <p:par>
                          <p:cTn id="89" fill="hold">
                            <p:stCondLst>
                              <p:cond delay="2000"/>
                            </p:stCondLst>
                            <p:childTnLst>
                              <p:par>
                                <p:cTn id="90" presetID="22" presetClass="entr" presetSubtype="8" fill="hold" grpId="0" nodeType="afterEffect">
                                  <p:stCondLst>
                                    <p:cond delay="0"/>
                                  </p:stCondLst>
                                  <p:childTnLst>
                                    <p:set>
                                      <p:cBhvr>
                                        <p:cTn id="91" dur="1" fill="hold">
                                          <p:stCondLst>
                                            <p:cond delay="0"/>
                                          </p:stCondLst>
                                        </p:cTn>
                                        <p:tgtEl>
                                          <p:spTgt spid="11">
                                            <p:txEl>
                                              <p:pRg st="3" end="3"/>
                                            </p:txEl>
                                          </p:spTgt>
                                        </p:tgtEl>
                                        <p:attrNameLst>
                                          <p:attrName>style.visibility</p:attrName>
                                        </p:attrNameLst>
                                      </p:cBhvr>
                                      <p:to>
                                        <p:strVal val="visible"/>
                                      </p:to>
                                    </p:set>
                                    <p:animEffect transition="in" filter="wipe(left)">
                                      <p:cBhvr>
                                        <p:cTn id="92" dur="500"/>
                                        <p:tgtEl>
                                          <p:spTgt spid="11">
                                            <p:txEl>
                                              <p:pRg st="3" end="3"/>
                                            </p:txEl>
                                          </p:spTgt>
                                        </p:tgtEl>
                                      </p:cBhvr>
                                    </p:animEffect>
                                  </p:childTnLst>
                                </p:cTn>
                              </p:par>
                            </p:childTnLst>
                          </p:cTn>
                        </p:par>
                        <p:par>
                          <p:cTn id="93" fill="hold">
                            <p:stCondLst>
                              <p:cond delay="2500"/>
                            </p:stCondLst>
                            <p:childTnLst>
                              <p:par>
                                <p:cTn id="94" presetID="22" presetClass="entr" presetSubtype="8" fill="hold" grpId="0" nodeType="afterEffect">
                                  <p:stCondLst>
                                    <p:cond delay="0"/>
                                  </p:stCondLst>
                                  <p:childTnLst>
                                    <p:set>
                                      <p:cBhvr>
                                        <p:cTn id="95" dur="1" fill="hold">
                                          <p:stCondLst>
                                            <p:cond delay="0"/>
                                          </p:stCondLst>
                                        </p:cTn>
                                        <p:tgtEl>
                                          <p:spTgt spid="11">
                                            <p:txEl>
                                              <p:pRg st="4" end="4"/>
                                            </p:txEl>
                                          </p:spTgt>
                                        </p:tgtEl>
                                        <p:attrNameLst>
                                          <p:attrName>style.visibility</p:attrName>
                                        </p:attrNameLst>
                                      </p:cBhvr>
                                      <p:to>
                                        <p:strVal val="visible"/>
                                      </p:to>
                                    </p:set>
                                    <p:animEffect transition="in" filter="wipe(left)">
                                      <p:cBhvr>
                                        <p:cTn id="96" dur="500"/>
                                        <p:tgtEl>
                                          <p:spTgt spid="11">
                                            <p:txEl>
                                              <p:pRg st="4" end="4"/>
                                            </p:txEl>
                                          </p:spTgt>
                                        </p:tgtEl>
                                      </p:cBhvr>
                                    </p:animEffect>
                                  </p:childTnLst>
                                </p:cTn>
                              </p:par>
                            </p:childTnLst>
                          </p:cTn>
                        </p:par>
                        <p:par>
                          <p:cTn id="97" fill="hold">
                            <p:stCondLst>
                              <p:cond delay="3000"/>
                            </p:stCondLst>
                            <p:childTnLst>
                              <p:par>
                                <p:cTn id="98" presetID="22" presetClass="entr" presetSubtype="1"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wipe(up)">
                                      <p:cBhvr>
                                        <p:cTn id="100" dur="500"/>
                                        <p:tgtEl>
                                          <p:spTgt spid="13"/>
                                        </p:tgtEl>
                                      </p:cBhvr>
                                    </p:animEffect>
                                  </p:childTnLst>
                                </p:cTn>
                              </p:par>
                            </p:childTnLst>
                          </p:cTn>
                        </p:par>
                        <p:par>
                          <p:cTn id="101" fill="hold">
                            <p:stCondLst>
                              <p:cond delay="3500"/>
                            </p:stCondLst>
                            <p:childTnLst>
                              <p:par>
                                <p:cTn id="102" presetID="22" presetClass="entr" presetSubtype="8" fill="hold" grpId="0" nodeType="afterEffect">
                                  <p:stCondLst>
                                    <p:cond delay="0"/>
                                  </p:stCondLst>
                                  <p:childTnLst>
                                    <p:set>
                                      <p:cBhvr>
                                        <p:cTn id="103" dur="1" fill="hold">
                                          <p:stCondLst>
                                            <p:cond delay="0"/>
                                          </p:stCondLst>
                                        </p:cTn>
                                        <p:tgtEl>
                                          <p:spTgt spid="11">
                                            <p:txEl>
                                              <p:pRg st="6" end="6"/>
                                            </p:txEl>
                                          </p:spTgt>
                                        </p:tgtEl>
                                        <p:attrNameLst>
                                          <p:attrName>style.visibility</p:attrName>
                                        </p:attrNameLst>
                                      </p:cBhvr>
                                      <p:to>
                                        <p:strVal val="visible"/>
                                      </p:to>
                                    </p:set>
                                    <p:animEffect transition="in" filter="wipe(left)">
                                      <p:cBhvr>
                                        <p:cTn id="104" dur="500"/>
                                        <p:tgtEl>
                                          <p:spTgt spid="11">
                                            <p:txEl>
                                              <p:pRg st="6" end="6"/>
                                            </p:txEl>
                                          </p:spTgt>
                                        </p:tgtEl>
                                      </p:cBhvr>
                                    </p:animEffect>
                                  </p:childTnLst>
                                </p:cTn>
                              </p:par>
                            </p:childTnLst>
                          </p:cTn>
                        </p:par>
                        <p:par>
                          <p:cTn id="105" fill="hold">
                            <p:stCondLst>
                              <p:cond delay="4000"/>
                            </p:stCondLst>
                            <p:childTnLst>
                              <p:par>
                                <p:cTn id="106" presetID="22" presetClass="entr" presetSubtype="8" fill="hold" grpId="0" nodeType="afterEffect">
                                  <p:stCondLst>
                                    <p:cond delay="0"/>
                                  </p:stCondLst>
                                  <p:childTnLst>
                                    <p:set>
                                      <p:cBhvr>
                                        <p:cTn id="107" dur="1" fill="hold">
                                          <p:stCondLst>
                                            <p:cond delay="0"/>
                                          </p:stCondLst>
                                        </p:cTn>
                                        <p:tgtEl>
                                          <p:spTgt spid="11">
                                            <p:txEl>
                                              <p:pRg st="7" end="7"/>
                                            </p:txEl>
                                          </p:spTgt>
                                        </p:tgtEl>
                                        <p:attrNameLst>
                                          <p:attrName>style.visibility</p:attrName>
                                        </p:attrNameLst>
                                      </p:cBhvr>
                                      <p:to>
                                        <p:strVal val="visible"/>
                                      </p:to>
                                    </p:set>
                                    <p:animEffect transition="in" filter="wipe(left)">
                                      <p:cBhvr>
                                        <p:cTn id="108" dur="500"/>
                                        <p:tgtEl>
                                          <p:spTgt spid="11">
                                            <p:txEl>
                                              <p:pRg st="7" end="7"/>
                                            </p:txEl>
                                          </p:spTgt>
                                        </p:tgtEl>
                                      </p:cBhvr>
                                    </p:animEffect>
                                  </p:childTnLst>
                                </p:cTn>
                              </p:par>
                            </p:childTnLst>
                          </p:cTn>
                        </p:par>
                        <p:par>
                          <p:cTn id="109" fill="hold">
                            <p:stCondLst>
                              <p:cond delay="4500"/>
                            </p:stCondLst>
                            <p:childTnLst>
                              <p:par>
                                <p:cTn id="110" presetID="22" presetClass="entr" presetSubtype="8" fill="hold" grpId="0" nodeType="afterEffect">
                                  <p:stCondLst>
                                    <p:cond delay="0"/>
                                  </p:stCondLst>
                                  <p:childTnLst>
                                    <p:set>
                                      <p:cBhvr>
                                        <p:cTn id="111" dur="1" fill="hold">
                                          <p:stCondLst>
                                            <p:cond delay="0"/>
                                          </p:stCondLst>
                                        </p:cTn>
                                        <p:tgtEl>
                                          <p:spTgt spid="11">
                                            <p:txEl>
                                              <p:pRg st="8" end="8"/>
                                            </p:txEl>
                                          </p:spTgt>
                                        </p:tgtEl>
                                        <p:attrNameLst>
                                          <p:attrName>style.visibility</p:attrName>
                                        </p:attrNameLst>
                                      </p:cBhvr>
                                      <p:to>
                                        <p:strVal val="visible"/>
                                      </p:to>
                                    </p:set>
                                    <p:animEffect transition="in" filter="wipe(left)">
                                      <p:cBhvr>
                                        <p:cTn id="112" dur="500"/>
                                        <p:tgtEl>
                                          <p:spTgt spid="11">
                                            <p:txEl>
                                              <p:pRg st="8" end="8"/>
                                            </p:txEl>
                                          </p:spTgt>
                                        </p:tgtEl>
                                      </p:cBhvr>
                                    </p:animEffect>
                                  </p:childTnLst>
                                </p:cTn>
                              </p:par>
                            </p:childTnLst>
                          </p:cTn>
                        </p:par>
                        <p:par>
                          <p:cTn id="113" fill="hold">
                            <p:stCondLst>
                              <p:cond delay="5000"/>
                            </p:stCondLst>
                            <p:childTnLst>
                              <p:par>
                                <p:cTn id="114" presetID="22" presetClass="entr" presetSubtype="8" fill="hold" grpId="0" nodeType="afterEffect">
                                  <p:stCondLst>
                                    <p:cond delay="0"/>
                                  </p:stCondLst>
                                  <p:childTnLst>
                                    <p:set>
                                      <p:cBhvr>
                                        <p:cTn id="115" dur="1" fill="hold">
                                          <p:stCondLst>
                                            <p:cond delay="0"/>
                                          </p:stCondLst>
                                        </p:cTn>
                                        <p:tgtEl>
                                          <p:spTgt spid="11">
                                            <p:txEl>
                                              <p:pRg st="9" end="9"/>
                                            </p:txEl>
                                          </p:spTgt>
                                        </p:tgtEl>
                                        <p:attrNameLst>
                                          <p:attrName>style.visibility</p:attrName>
                                        </p:attrNameLst>
                                      </p:cBhvr>
                                      <p:to>
                                        <p:strVal val="visible"/>
                                      </p:to>
                                    </p:set>
                                    <p:animEffect transition="in" filter="wipe(left)">
                                      <p:cBhvr>
                                        <p:cTn id="116" dur="500"/>
                                        <p:tgtEl>
                                          <p:spTgt spid="11">
                                            <p:txEl>
                                              <p:pRg st="9" end="9"/>
                                            </p:txEl>
                                          </p:spTgt>
                                        </p:tgtEl>
                                      </p:cBhvr>
                                    </p:animEffect>
                                  </p:childTnLst>
                                </p:cTn>
                              </p:par>
                            </p:childTnLst>
                          </p:cTn>
                        </p:par>
                        <p:par>
                          <p:cTn id="117" fill="hold">
                            <p:stCondLst>
                              <p:cond delay="5500"/>
                            </p:stCondLst>
                            <p:childTnLst>
                              <p:par>
                                <p:cTn id="118" presetID="22" presetClass="entr" presetSubtype="1" fill="hold" grpId="0" nodeType="after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up)">
                                      <p:cBhvr>
                                        <p:cTn id="120" dur="500"/>
                                        <p:tgtEl>
                                          <p:spTgt spid="14"/>
                                        </p:tgtEl>
                                      </p:cBhvr>
                                    </p:animEffect>
                                  </p:childTnLst>
                                </p:cTn>
                              </p:par>
                            </p:childTnLst>
                          </p:cTn>
                        </p:par>
                        <p:par>
                          <p:cTn id="121" fill="hold">
                            <p:stCondLst>
                              <p:cond delay="6000"/>
                            </p:stCondLst>
                            <p:childTnLst>
                              <p:par>
                                <p:cTn id="122" presetID="22" presetClass="entr" presetSubtype="8" fill="hold" grpId="0" nodeType="afterEffect">
                                  <p:stCondLst>
                                    <p:cond delay="0"/>
                                  </p:stCondLst>
                                  <p:childTnLst>
                                    <p:set>
                                      <p:cBhvr>
                                        <p:cTn id="123" dur="1" fill="hold">
                                          <p:stCondLst>
                                            <p:cond delay="0"/>
                                          </p:stCondLst>
                                        </p:cTn>
                                        <p:tgtEl>
                                          <p:spTgt spid="11">
                                            <p:txEl>
                                              <p:pRg st="11" end="11"/>
                                            </p:txEl>
                                          </p:spTgt>
                                        </p:tgtEl>
                                        <p:attrNameLst>
                                          <p:attrName>style.visibility</p:attrName>
                                        </p:attrNameLst>
                                      </p:cBhvr>
                                      <p:to>
                                        <p:strVal val="visible"/>
                                      </p:to>
                                    </p:set>
                                    <p:animEffect transition="in" filter="wipe(left)">
                                      <p:cBhvr>
                                        <p:cTn id="124" dur="500"/>
                                        <p:tgtEl>
                                          <p:spTgt spid="11">
                                            <p:txEl>
                                              <p:pRg st="11" end="11"/>
                                            </p:txEl>
                                          </p:spTgt>
                                        </p:tgtEl>
                                      </p:cBhvr>
                                    </p:animEffect>
                                  </p:childTnLst>
                                </p:cTn>
                              </p:par>
                            </p:childTnLst>
                          </p:cTn>
                        </p:par>
                        <p:par>
                          <p:cTn id="125" fill="hold">
                            <p:stCondLst>
                              <p:cond delay="6500"/>
                            </p:stCondLst>
                            <p:childTnLst>
                              <p:par>
                                <p:cTn id="126" presetID="22" presetClass="entr" presetSubtype="8" fill="hold" grpId="0" nodeType="afterEffect">
                                  <p:stCondLst>
                                    <p:cond delay="0"/>
                                  </p:stCondLst>
                                  <p:childTnLst>
                                    <p:set>
                                      <p:cBhvr>
                                        <p:cTn id="127" dur="1" fill="hold">
                                          <p:stCondLst>
                                            <p:cond delay="0"/>
                                          </p:stCondLst>
                                        </p:cTn>
                                        <p:tgtEl>
                                          <p:spTgt spid="11">
                                            <p:txEl>
                                              <p:pRg st="12" end="12"/>
                                            </p:txEl>
                                          </p:spTgt>
                                        </p:tgtEl>
                                        <p:attrNameLst>
                                          <p:attrName>style.visibility</p:attrName>
                                        </p:attrNameLst>
                                      </p:cBhvr>
                                      <p:to>
                                        <p:strVal val="visible"/>
                                      </p:to>
                                    </p:set>
                                    <p:animEffect transition="in" filter="wipe(left)">
                                      <p:cBhvr>
                                        <p:cTn id="128" dur="5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uiExpand="1" build="p" bldLvl="5" animBg="1"/>
      <p:bldP spid="9" grpId="0" animBg="1"/>
      <p:bldP spid="10" grpId="0" animBg="1"/>
      <p:bldP spid="11" grpId="0" uiExpand="1" build="p" bldLvl="5" animBg="1"/>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31</a:t>
            </a:fld>
            <a:endParaRPr lang="en-IN"/>
          </a:p>
        </p:txBody>
      </p:sp>
      <p:sp>
        <p:nvSpPr>
          <p:cNvPr id="4" name="Rectangle 3"/>
          <p:cNvSpPr/>
          <p:nvPr/>
        </p:nvSpPr>
        <p:spPr>
          <a:xfrm>
            <a:off x="611560" y="476672"/>
            <a:ext cx="813690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Galilean </a:t>
            </a:r>
            <a:r>
              <a:rPr lang="en-US" dirty="0" smtClean="0"/>
              <a:t>relativity </a:t>
            </a:r>
            <a:r>
              <a:rPr lang="en-US" dirty="0"/>
              <a:t>principle does apply to Newton's laws of mechanics but</a:t>
            </a:r>
          </a:p>
          <a:p>
            <a:r>
              <a:rPr lang="en-US" dirty="0"/>
              <a:t>not to </a:t>
            </a:r>
            <a:r>
              <a:rPr lang="en-US" dirty="0" err="1"/>
              <a:t>MaxwelI's</a:t>
            </a:r>
            <a:r>
              <a:rPr lang="en-US" dirty="0"/>
              <a:t> laws of electromagnetism.</a:t>
            </a:r>
            <a:endParaRPr lang="en-IN" dirty="0"/>
          </a:p>
        </p:txBody>
      </p:sp>
      <p:sp>
        <p:nvSpPr>
          <p:cNvPr id="5" name="Oval 4"/>
          <p:cNvSpPr/>
          <p:nvPr/>
        </p:nvSpPr>
        <p:spPr>
          <a:xfrm>
            <a:off x="2699792" y="1484784"/>
            <a:ext cx="33123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t>Correct </a:t>
            </a:r>
            <a:r>
              <a:rPr lang="en-US" dirty="0" smtClean="0"/>
              <a:t>consequences </a:t>
            </a:r>
            <a:endParaRPr lang="en-IN" dirty="0"/>
          </a:p>
        </p:txBody>
      </p:sp>
      <p:sp>
        <p:nvSpPr>
          <p:cNvPr id="6" name="Rectangle 5"/>
          <p:cNvSpPr/>
          <p:nvPr/>
        </p:nvSpPr>
        <p:spPr>
          <a:xfrm>
            <a:off x="539552" y="2449333"/>
            <a:ext cx="7992888" cy="3693319"/>
          </a:xfrm>
          <a:prstGeom prst="rect">
            <a:avLst/>
          </a:prstGeom>
        </p:spPr>
        <p:txBody>
          <a:bodyPr wrap="square">
            <a:spAutoFit/>
          </a:bodyPr>
          <a:lstStyle/>
          <a:p>
            <a:pPr algn="ctr"/>
            <a:r>
              <a:rPr lang="en-IN" dirty="0" smtClean="0"/>
              <a:t>Retain the Relativity Principle for both mechanics and electrodynamics. But hold</a:t>
            </a:r>
          </a:p>
          <a:p>
            <a:pPr algn="ctr"/>
            <a:r>
              <a:rPr lang="en-IN" dirty="0" smtClean="0"/>
              <a:t>that </a:t>
            </a:r>
            <a:r>
              <a:rPr lang="en-IN" dirty="0"/>
              <a:t>the </a:t>
            </a:r>
            <a:r>
              <a:rPr lang="en-IN" dirty="0" smtClean="0"/>
              <a:t>Newtonian</a:t>
            </a:r>
            <a:r>
              <a:rPr lang="en-IN" dirty="0"/>
              <a:t> </a:t>
            </a:r>
            <a:r>
              <a:rPr lang="en-IN" dirty="0" smtClean="0"/>
              <a:t>mechanics </a:t>
            </a:r>
            <a:r>
              <a:rPr lang="en-IN" dirty="0"/>
              <a:t>is </a:t>
            </a:r>
            <a:r>
              <a:rPr lang="en-IN" dirty="0" smtClean="0"/>
              <a:t>not </a:t>
            </a:r>
            <a:r>
              <a:rPr lang="en-IN" dirty="0"/>
              <a:t>correct</a:t>
            </a:r>
            <a:r>
              <a:rPr lang="en-IN" dirty="0" smtClean="0"/>
              <a:t>.</a:t>
            </a:r>
          </a:p>
          <a:p>
            <a:pPr algn="ctr"/>
            <a:endParaRPr lang="en-IN" dirty="0"/>
          </a:p>
          <a:p>
            <a:pPr algn="ctr"/>
            <a:r>
              <a:rPr lang="en-IN" dirty="0"/>
              <a:t>If this alternative </a:t>
            </a:r>
            <a:r>
              <a:rPr lang="en-IN" dirty="0" smtClean="0"/>
              <a:t>were </a:t>
            </a:r>
            <a:r>
              <a:rPr lang="en-US" dirty="0" smtClean="0"/>
              <a:t>correct </a:t>
            </a:r>
            <a:r>
              <a:rPr lang="en-US" dirty="0"/>
              <a:t>then we should </a:t>
            </a:r>
            <a:r>
              <a:rPr lang="en-US" dirty="0" smtClean="0"/>
              <a:t>be able</a:t>
            </a:r>
            <a:r>
              <a:rPr lang="en-IN" dirty="0" smtClean="0"/>
              <a:t> </a:t>
            </a:r>
            <a:r>
              <a:rPr lang="en-IN" dirty="0"/>
              <a:t>to do </a:t>
            </a:r>
            <a:r>
              <a:rPr lang="en-IN" dirty="0" smtClean="0"/>
              <a:t>experiments which</a:t>
            </a:r>
          </a:p>
          <a:p>
            <a:pPr algn="ctr"/>
            <a:r>
              <a:rPr lang="en-IN" dirty="0" smtClean="0"/>
              <a:t>show deviations from Newtonian mechanics</a:t>
            </a:r>
            <a:r>
              <a:rPr lang="en-IN" dirty="0"/>
              <a:t>. </a:t>
            </a:r>
            <a:endParaRPr lang="en-IN" dirty="0" smtClean="0"/>
          </a:p>
          <a:p>
            <a:pPr algn="ctr"/>
            <a:endParaRPr lang="en-IN" dirty="0"/>
          </a:p>
          <a:p>
            <a:pPr algn="ctr"/>
            <a:r>
              <a:rPr lang="en-IN" dirty="0" smtClean="0"/>
              <a:t>Need </a:t>
            </a:r>
            <a:r>
              <a:rPr lang="en-IN" dirty="0"/>
              <a:t>to </a:t>
            </a:r>
            <a:r>
              <a:rPr lang="en-IN" dirty="0" smtClean="0"/>
              <a:t>reformulate Newton's </a:t>
            </a:r>
            <a:r>
              <a:rPr lang="en-IN" dirty="0"/>
              <a:t>Laws. </a:t>
            </a:r>
            <a:endParaRPr lang="en-IN" dirty="0" smtClean="0"/>
          </a:p>
          <a:p>
            <a:pPr algn="ctr"/>
            <a:endParaRPr lang="en-IN" dirty="0"/>
          </a:p>
          <a:p>
            <a:pPr algn="ctr"/>
            <a:r>
              <a:rPr lang="en-US" dirty="0" smtClean="0"/>
              <a:t>Have </a:t>
            </a:r>
            <a:r>
              <a:rPr lang="en-US" dirty="0"/>
              <a:t>to give up </a:t>
            </a:r>
            <a:r>
              <a:rPr lang="en-US" dirty="0" smtClean="0"/>
              <a:t>the </a:t>
            </a:r>
            <a:r>
              <a:rPr lang="en-IN" dirty="0" smtClean="0"/>
              <a:t>Galilean transformation </a:t>
            </a:r>
            <a:r>
              <a:rPr lang="en-US" dirty="0" smtClean="0"/>
              <a:t>because </a:t>
            </a:r>
            <a:r>
              <a:rPr lang="en-US" dirty="0"/>
              <a:t>they do not give </a:t>
            </a:r>
            <a:r>
              <a:rPr lang="en-US" dirty="0" smtClean="0"/>
              <a:t>us </a:t>
            </a:r>
            <a:r>
              <a:rPr lang="en-IN" dirty="0" smtClean="0"/>
              <a:t>an</a:t>
            </a:r>
          </a:p>
          <a:p>
            <a:pPr algn="ctr"/>
            <a:r>
              <a:rPr lang="en-IN" dirty="0" smtClean="0"/>
              <a:t>invariant </a:t>
            </a:r>
            <a:r>
              <a:rPr lang="en-IN" dirty="0"/>
              <a:t>form </a:t>
            </a:r>
            <a:r>
              <a:rPr lang="en-IN" dirty="0" smtClean="0"/>
              <a:t>of Maxwell's equations</a:t>
            </a:r>
            <a:r>
              <a:rPr lang="en-IN" dirty="0"/>
              <a:t>. </a:t>
            </a:r>
            <a:endParaRPr lang="en-IN" dirty="0" smtClean="0"/>
          </a:p>
          <a:p>
            <a:pPr algn="ctr"/>
            <a:endParaRPr lang="en-IN" dirty="0"/>
          </a:p>
          <a:p>
            <a:pPr algn="ctr"/>
            <a:r>
              <a:rPr lang="en-US" dirty="0" smtClean="0"/>
              <a:t>Need </a:t>
            </a:r>
            <a:r>
              <a:rPr lang="en-US" dirty="0"/>
              <a:t>to look for </a:t>
            </a:r>
            <a:r>
              <a:rPr lang="en-US" dirty="0" smtClean="0"/>
              <a:t>some </a:t>
            </a:r>
            <a:r>
              <a:rPr lang="en-IN" dirty="0" smtClean="0"/>
              <a:t>other </a:t>
            </a:r>
            <a:r>
              <a:rPr lang="en-IN" dirty="0"/>
              <a:t>transformation </a:t>
            </a:r>
            <a:r>
              <a:rPr lang="en-IN" dirty="0" smtClean="0"/>
              <a:t>which is </a:t>
            </a:r>
            <a:r>
              <a:rPr lang="en-IN" dirty="0"/>
              <a:t>consistent with </a:t>
            </a:r>
            <a:r>
              <a:rPr lang="en-IN" dirty="0" smtClean="0"/>
              <a:t>classical</a:t>
            </a:r>
          </a:p>
          <a:p>
            <a:pPr algn="ctr"/>
            <a:r>
              <a:rPr lang="en-IN" dirty="0" smtClean="0"/>
              <a:t>electromagnetism </a:t>
            </a:r>
            <a:r>
              <a:rPr lang="en-IN" dirty="0"/>
              <a:t>and </a:t>
            </a:r>
            <a:r>
              <a:rPr lang="en-IN" dirty="0" smtClean="0"/>
              <a:t>the new </a:t>
            </a:r>
            <a:r>
              <a:rPr lang="en-IN" dirty="0"/>
              <a:t>laws of </a:t>
            </a:r>
            <a:r>
              <a:rPr lang="en-IN" dirty="0" smtClean="0"/>
              <a:t>mechanics</a:t>
            </a:r>
            <a:r>
              <a:rPr lang="en-IN" dirty="0"/>
              <a:t>.</a:t>
            </a:r>
          </a:p>
        </p:txBody>
      </p:sp>
      <p:sp>
        <p:nvSpPr>
          <p:cNvPr id="7" name="Down Arrow 6"/>
          <p:cNvSpPr/>
          <p:nvPr/>
        </p:nvSpPr>
        <p:spPr>
          <a:xfrm>
            <a:off x="4211960" y="3068960"/>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Down Arrow 7"/>
          <p:cNvSpPr/>
          <p:nvPr/>
        </p:nvSpPr>
        <p:spPr>
          <a:xfrm>
            <a:off x="4211960" y="3861048"/>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Down Arrow 8"/>
          <p:cNvSpPr/>
          <p:nvPr/>
        </p:nvSpPr>
        <p:spPr>
          <a:xfrm>
            <a:off x="4211960" y="4437112"/>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a:off x="4211960" y="5229200"/>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31412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left)">
                                      <p:cBhvr>
                                        <p:cTn id="31" dur="500"/>
                                        <p:tgtEl>
                                          <p:spTgt spid="6">
                                            <p:txEl>
                                              <p:pRg st="6" end="6"/>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left)">
                                      <p:cBhvr>
                                        <p:cTn id="39" dur="500"/>
                                        <p:tgtEl>
                                          <p:spTgt spid="6">
                                            <p:txEl>
                                              <p:pRg st="8" end="8"/>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Effect transition="in" filter="wipe(left)">
                                      <p:cBhvr>
                                        <p:cTn id="43" dur="500"/>
                                        <p:tgtEl>
                                          <p:spTgt spid="6">
                                            <p:txEl>
                                              <p:pRg st="9" end="9"/>
                                            </p:tx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animEffect transition="in" filter="wipe(left)">
                                      <p:cBhvr>
                                        <p:cTn id="51" dur="500"/>
                                        <p:tgtEl>
                                          <p:spTgt spid="6">
                                            <p:txEl>
                                              <p:pRg st="11" end="11"/>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animEffect transition="in" filter="wipe(left)">
                                      <p:cBhvr>
                                        <p:cTn id="55"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P spid="7" grpId="0" animBg="1"/>
      <p:bldP spid="8"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32</a:t>
            </a:fld>
            <a:endParaRPr lang="en-IN"/>
          </a:p>
        </p:txBody>
      </p:sp>
      <p:grpSp>
        <p:nvGrpSpPr>
          <p:cNvPr id="7" name="Group 6"/>
          <p:cNvGrpSpPr/>
          <p:nvPr/>
        </p:nvGrpSpPr>
        <p:grpSpPr>
          <a:xfrm>
            <a:off x="426207" y="1686356"/>
            <a:ext cx="8280920" cy="3902884"/>
            <a:chOff x="0" y="1095028"/>
            <a:chExt cx="18907125" cy="9030716"/>
          </a:xfrm>
        </p:grpSpPr>
        <p:grpSp>
          <p:nvGrpSpPr>
            <p:cNvPr id="6" name="Group 5"/>
            <p:cNvGrpSpPr/>
            <p:nvPr/>
          </p:nvGrpSpPr>
          <p:grpSpPr>
            <a:xfrm>
              <a:off x="0" y="1779662"/>
              <a:ext cx="18907125" cy="8346082"/>
              <a:chOff x="0" y="1779662"/>
              <a:chExt cx="18907125" cy="8346082"/>
            </a:xfrm>
          </p:grpSpPr>
          <p:grpSp>
            <p:nvGrpSpPr>
              <p:cNvPr id="5" name="Group 4"/>
              <p:cNvGrpSpPr/>
              <p:nvPr/>
            </p:nvGrpSpPr>
            <p:grpSpPr>
              <a:xfrm>
                <a:off x="0" y="2622054"/>
                <a:ext cx="18907125" cy="7503690"/>
                <a:chOff x="0" y="2622054"/>
                <a:chExt cx="18907125" cy="7503690"/>
              </a:xfrm>
            </p:grpSpPr>
            <p:grpSp>
              <p:nvGrpSpPr>
                <p:cNvPr id="4" name="Group 3"/>
                <p:cNvGrpSpPr/>
                <p:nvPr/>
              </p:nvGrpSpPr>
              <p:grpSpPr>
                <a:xfrm>
                  <a:off x="0" y="3132584"/>
                  <a:ext cx="18907125" cy="6993160"/>
                  <a:chOff x="0" y="3132584"/>
                  <a:chExt cx="18907125" cy="699316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67744"/>
                    <a:ext cx="189071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1897" y="3132584"/>
                    <a:ext cx="600075"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9615" y="2622054"/>
                  <a:ext cx="3238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8130" y="1779662"/>
                <a:ext cx="10382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0565" y="1263427"/>
              <a:ext cx="3429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0329" y="1095028"/>
              <a:ext cx="120967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1663" y="1269901"/>
              <a:ext cx="457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Rounded Rectangle 7"/>
          <p:cNvSpPr/>
          <p:nvPr/>
        </p:nvSpPr>
        <p:spPr>
          <a:xfrm>
            <a:off x="827584" y="210344"/>
            <a:ext cx="75301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Attempts to Locate the Absolute Frame -The </a:t>
            </a:r>
            <a:r>
              <a:rPr lang="en-US" b="1" dirty="0" smtClean="0"/>
              <a:t>Michelson- </a:t>
            </a:r>
            <a:r>
              <a:rPr lang="en-IN" b="1" dirty="0" smtClean="0"/>
              <a:t>Morley </a:t>
            </a:r>
            <a:r>
              <a:rPr lang="en-IN" b="1" dirty="0"/>
              <a:t>Experiment</a:t>
            </a:r>
            <a:endParaRPr lang="en-IN" dirty="0"/>
          </a:p>
        </p:txBody>
      </p:sp>
      <p:sp>
        <p:nvSpPr>
          <p:cNvPr id="9" name="Rectangle 8"/>
          <p:cNvSpPr/>
          <p:nvPr/>
        </p:nvSpPr>
        <p:spPr>
          <a:xfrm>
            <a:off x="539552" y="5651956"/>
            <a:ext cx="8208912" cy="369332"/>
          </a:xfrm>
          <a:prstGeom prst="rect">
            <a:avLst/>
          </a:prstGeom>
        </p:spPr>
        <p:txBody>
          <a:bodyPr wrap="square">
            <a:spAutoFit/>
          </a:bodyPr>
          <a:lstStyle/>
          <a:p>
            <a:r>
              <a:rPr lang="en-US" b="1" dirty="0"/>
              <a:t>(a) Schematic </a:t>
            </a:r>
            <a:r>
              <a:rPr lang="en-US" b="1" dirty="0" smtClean="0"/>
              <a:t>representation </a:t>
            </a:r>
            <a:r>
              <a:rPr lang="en-US" b="1" dirty="0"/>
              <a:t>of </a:t>
            </a:r>
            <a:r>
              <a:rPr lang="en-US" b="1" dirty="0" smtClean="0"/>
              <a:t>Michelson - Morley </a:t>
            </a:r>
            <a:r>
              <a:rPr lang="en-US" b="1" dirty="0"/>
              <a:t>experiment; (b) the </a:t>
            </a:r>
            <a:r>
              <a:rPr lang="en-US" b="1" dirty="0" smtClean="0"/>
              <a:t>apparatus</a:t>
            </a:r>
            <a:endParaRPr lang="en-IN" dirty="0"/>
          </a:p>
        </p:txBody>
      </p:sp>
    </p:spTree>
    <p:extLst>
      <p:ext uri="{BB962C8B-B14F-4D97-AF65-F5344CB8AC3E}">
        <p14:creationId xmlns:p14="http://schemas.microsoft.com/office/powerpoint/2010/main" val="32875611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33</a:t>
            </a:fld>
            <a:endParaRPr lang="en-IN"/>
          </a:p>
        </p:txBody>
      </p:sp>
      <p:sp>
        <p:nvSpPr>
          <p:cNvPr id="4" name="Rounded Rectangle 3"/>
          <p:cNvSpPr/>
          <p:nvPr/>
        </p:nvSpPr>
        <p:spPr>
          <a:xfrm>
            <a:off x="2751132" y="210344"/>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sp>
        <p:nvSpPr>
          <p:cNvPr id="5" name="Rectangle 4"/>
          <p:cNvSpPr/>
          <p:nvPr/>
        </p:nvSpPr>
        <p:spPr>
          <a:xfrm>
            <a:off x="467544" y="1196752"/>
            <a:ext cx="8136904" cy="2308324"/>
          </a:xfrm>
          <a:prstGeom prst="rect">
            <a:avLst/>
          </a:prstGeom>
        </p:spPr>
        <p:txBody>
          <a:bodyPr wrap="square">
            <a:spAutoFit/>
          </a:bodyPr>
          <a:lstStyle/>
          <a:p>
            <a:r>
              <a:rPr lang="en-US" dirty="0" smtClean="0"/>
              <a:t>Let us first </a:t>
            </a:r>
            <a:r>
              <a:rPr lang="en-US" dirty="0"/>
              <a:t>understand what was being investigated through this experiment. </a:t>
            </a:r>
            <a:endParaRPr lang="en-US" dirty="0" smtClean="0"/>
          </a:p>
          <a:p>
            <a:endParaRPr lang="en-US" dirty="0"/>
          </a:p>
          <a:p>
            <a:r>
              <a:rPr lang="en-US" dirty="0" smtClean="0"/>
              <a:t>When </a:t>
            </a:r>
            <a:r>
              <a:rPr lang="en-US" dirty="0"/>
              <a:t>we say that sound travels at 340 </a:t>
            </a:r>
            <a:r>
              <a:rPr lang="en-US" dirty="0" smtClean="0"/>
              <a:t>m/s, i.e., the speed sound </a:t>
            </a:r>
            <a:r>
              <a:rPr lang="en-US" dirty="0"/>
              <a:t>with respect to </a:t>
            </a:r>
            <a:r>
              <a:rPr lang="en-US" dirty="0" smtClean="0"/>
              <a:t>air. </a:t>
            </a:r>
          </a:p>
          <a:p>
            <a:endParaRPr lang="en-US" dirty="0"/>
          </a:p>
          <a:p>
            <a:r>
              <a:rPr lang="en-US" dirty="0" smtClean="0"/>
              <a:t>If </a:t>
            </a:r>
            <a:r>
              <a:rPr lang="en-US" dirty="0"/>
              <a:t>we move through </a:t>
            </a:r>
            <a:r>
              <a:rPr lang="en-US" dirty="0" smtClean="0"/>
              <a:t>still air </a:t>
            </a:r>
            <a:r>
              <a:rPr lang="en-US" dirty="0"/>
              <a:t>towards an oncoming sound wave at a speed of </a:t>
            </a:r>
            <a:r>
              <a:rPr lang="en-US" dirty="0" smtClean="0"/>
              <a:t>30 m/s (relative </a:t>
            </a:r>
            <a:r>
              <a:rPr lang="en-US" dirty="0"/>
              <a:t>to the air), </a:t>
            </a:r>
            <a:r>
              <a:rPr lang="en-US" dirty="0" smtClean="0"/>
              <a:t>we observe </a:t>
            </a:r>
            <a:r>
              <a:rPr lang="en-US" dirty="0"/>
              <a:t>the speed of sound to be 310 </a:t>
            </a:r>
            <a:r>
              <a:rPr lang="en-US" dirty="0" smtClean="0"/>
              <a:t>m/s. </a:t>
            </a:r>
          </a:p>
          <a:p>
            <a:endParaRPr lang="en-US" dirty="0"/>
          </a:p>
          <a:p>
            <a:r>
              <a:rPr lang="en-US" dirty="0"/>
              <a:t>T</a:t>
            </a:r>
            <a:r>
              <a:rPr lang="en-US" dirty="0" smtClean="0"/>
              <a:t>he </a:t>
            </a:r>
            <a:r>
              <a:rPr lang="en-US" dirty="0"/>
              <a:t>speed of sound relative to </a:t>
            </a:r>
            <a:r>
              <a:rPr lang="en-US" dirty="0" smtClean="0"/>
              <a:t>us varies </a:t>
            </a:r>
            <a:r>
              <a:rPr lang="en-US" dirty="0"/>
              <a:t>with our speed relative to air</a:t>
            </a:r>
            <a:r>
              <a:rPr lang="en-US" dirty="0" smtClean="0"/>
              <a:t>. </a:t>
            </a:r>
          </a:p>
        </p:txBody>
      </p:sp>
      <p:sp>
        <p:nvSpPr>
          <p:cNvPr id="6" name="Rounded Rectangle 5"/>
          <p:cNvSpPr/>
          <p:nvPr/>
        </p:nvSpPr>
        <p:spPr>
          <a:xfrm>
            <a:off x="467544" y="3505076"/>
            <a:ext cx="7992888" cy="287625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ether hypothesis suggests that the earth is moving in the ether medium as it</a:t>
            </a:r>
          </a:p>
          <a:p>
            <a:r>
              <a:rPr lang="en-US" dirty="0"/>
              <a:t>orbits the sun. </a:t>
            </a:r>
          </a:p>
          <a:p>
            <a:endParaRPr lang="en-US" dirty="0"/>
          </a:p>
          <a:p>
            <a:r>
              <a:rPr lang="en-US" dirty="0"/>
              <a:t>The speed of light relative to an observer on the earth varies with the earth's speed relative to the ether.</a:t>
            </a:r>
          </a:p>
          <a:p>
            <a:endParaRPr lang="en-US" dirty="0"/>
          </a:p>
          <a:p>
            <a:r>
              <a:rPr lang="en-US" dirty="0"/>
              <a:t>The speed at which the earth orbits the sun is 30 km/s, about 0.01% of the speed of light. This is the maximum change which we can observe in the speed of light on earth as it moves through ether.</a:t>
            </a:r>
            <a:endParaRPr lang="en-IN" dirty="0"/>
          </a:p>
        </p:txBody>
      </p:sp>
    </p:spTree>
    <p:extLst>
      <p:ext uri="{BB962C8B-B14F-4D97-AF65-F5344CB8AC3E}">
        <p14:creationId xmlns:p14="http://schemas.microsoft.com/office/powerpoint/2010/main" val="1838222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34</a:t>
            </a:fld>
            <a:endParaRPr lang="en-IN"/>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49599"/>
            <a:ext cx="39719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le 5"/>
          <p:cNvSpPr/>
          <p:nvPr/>
        </p:nvSpPr>
        <p:spPr>
          <a:xfrm>
            <a:off x="2627784" y="188640"/>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sp>
        <p:nvSpPr>
          <p:cNvPr id="7" name="Rectangle 6"/>
          <p:cNvSpPr/>
          <p:nvPr/>
        </p:nvSpPr>
        <p:spPr>
          <a:xfrm>
            <a:off x="467544" y="1268760"/>
            <a:ext cx="8280920" cy="646331"/>
          </a:xfrm>
          <a:prstGeom prst="rect">
            <a:avLst/>
          </a:prstGeom>
        </p:spPr>
        <p:txBody>
          <a:bodyPr wrap="square">
            <a:spAutoFit/>
          </a:bodyPr>
          <a:lstStyle/>
          <a:p>
            <a:r>
              <a:rPr lang="en-US" dirty="0"/>
              <a:t>Michelson, in 1881, and then in collaboration with Morley, </a:t>
            </a:r>
            <a:r>
              <a:rPr lang="en-US" dirty="0" smtClean="0"/>
              <a:t>in 1887</a:t>
            </a:r>
            <a:r>
              <a:rPr lang="en-US" dirty="0"/>
              <a:t>, performed an experiment designed to detect such a change in the speed of light.</a:t>
            </a:r>
            <a:endParaRPr lang="en-IN" dirty="0"/>
          </a:p>
        </p:txBody>
      </p:sp>
      <p:sp>
        <p:nvSpPr>
          <p:cNvPr id="8" name="Rectangle 7"/>
          <p:cNvSpPr/>
          <p:nvPr/>
        </p:nvSpPr>
        <p:spPr>
          <a:xfrm>
            <a:off x="4176464" y="2060848"/>
            <a:ext cx="4572000" cy="2862322"/>
          </a:xfrm>
          <a:prstGeom prst="rect">
            <a:avLst/>
          </a:prstGeom>
        </p:spPr>
        <p:txBody>
          <a:bodyPr>
            <a:spAutoFit/>
          </a:bodyPr>
          <a:lstStyle/>
          <a:p>
            <a:r>
              <a:rPr lang="en-US" dirty="0"/>
              <a:t>The essential principle of the experiment was to send a light-signal </a:t>
            </a:r>
            <a:r>
              <a:rPr lang="en-US" dirty="0" smtClean="0"/>
              <a:t>from </a:t>
            </a:r>
            <a:r>
              <a:rPr lang="en-US" dirty="0"/>
              <a:t>a source to a</a:t>
            </a:r>
          </a:p>
          <a:p>
            <a:r>
              <a:rPr lang="en-US" dirty="0"/>
              <a:t>mirror and back, noting the total time taken. The experiment was to be done twice</a:t>
            </a:r>
            <a:r>
              <a:rPr lang="en-US" dirty="0" smtClean="0"/>
              <a:t>:</a:t>
            </a:r>
          </a:p>
          <a:p>
            <a:endParaRPr lang="en-US" dirty="0"/>
          </a:p>
          <a:p>
            <a:pPr marL="400050" indent="-400050">
              <a:buAutoNum type="romanLcParenBoth"/>
            </a:pPr>
            <a:r>
              <a:rPr lang="en-US" dirty="0" smtClean="0"/>
              <a:t>in </a:t>
            </a:r>
            <a:r>
              <a:rPr lang="en-US" dirty="0"/>
              <a:t>the direction of earth's </a:t>
            </a:r>
            <a:r>
              <a:rPr lang="en-US" dirty="0" smtClean="0"/>
              <a:t>motion </a:t>
            </a:r>
            <a:r>
              <a:rPr lang="en-US" dirty="0"/>
              <a:t>in ether, </a:t>
            </a:r>
            <a:r>
              <a:rPr lang="en-US" dirty="0" smtClean="0"/>
              <a:t>		</a:t>
            </a:r>
          </a:p>
          <a:p>
            <a:r>
              <a:rPr lang="en-US" dirty="0"/>
              <a:t>	</a:t>
            </a:r>
            <a:r>
              <a:rPr lang="en-US" dirty="0" smtClean="0"/>
              <a:t>	&amp;</a:t>
            </a:r>
          </a:p>
          <a:p>
            <a:endParaRPr lang="en-US" dirty="0"/>
          </a:p>
          <a:p>
            <a:r>
              <a:rPr lang="en-US" dirty="0"/>
              <a:t>(ii) at right-angles to it</a:t>
            </a:r>
            <a:endParaRPr lang="en-IN" dirty="0"/>
          </a:p>
        </p:txBody>
      </p:sp>
    </p:spTree>
    <p:extLst>
      <p:ext uri="{BB962C8B-B14F-4D97-AF65-F5344CB8AC3E}">
        <p14:creationId xmlns:p14="http://schemas.microsoft.com/office/powerpoint/2010/main" val="28086056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35</a:t>
            </a:fld>
            <a:endParaRPr lang="en-IN"/>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39719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2627784" y="107057"/>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sp>
        <p:nvSpPr>
          <p:cNvPr id="6" name="Rectangle 5"/>
          <p:cNvSpPr/>
          <p:nvPr/>
        </p:nvSpPr>
        <p:spPr>
          <a:xfrm>
            <a:off x="4176464" y="1098610"/>
            <a:ext cx="4572000" cy="3693319"/>
          </a:xfrm>
          <a:prstGeom prst="rect">
            <a:avLst/>
          </a:prstGeom>
        </p:spPr>
        <p:txBody>
          <a:bodyPr>
            <a:spAutoFit/>
          </a:bodyPr>
          <a:lstStyle/>
          <a:p>
            <a:r>
              <a:rPr lang="en-US" dirty="0" smtClean="0"/>
              <a:t>A beam </a:t>
            </a:r>
            <a:r>
              <a:rPr lang="en-US" dirty="0"/>
              <a:t>of light from a source S (fixed with respect to the apparatus) </a:t>
            </a:r>
            <a:r>
              <a:rPr lang="en-US" smtClean="0"/>
              <a:t>is separated </a:t>
            </a:r>
            <a:r>
              <a:rPr lang="en-US" dirty="0"/>
              <a:t>into two coherent beams by a partially silvered mirror M </a:t>
            </a:r>
            <a:r>
              <a:rPr lang="en-US" dirty="0" smtClean="0"/>
              <a:t>inclined </a:t>
            </a:r>
            <a:r>
              <a:rPr lang="en-US"/>
              <a:t>at </a:t>
            </a:r>
            <a:r>
              <a:rPr lang="en-US" smtClean="0"/>
              <a:t>45</a:t>
            </a:r>
            <a:r>
              <a:rPr lang="en-US" baseline="30000" smtClean="0"/>
              <a:t>0</a:t>
            </a:r>
            <a:r>
              <a:rPr lang="en-US" smtClean="0"/>
              <a:t> </a:t>
            </a:r>
            <a:r>
              <a:rPr lang="en-US" dirty="0"/>
              <a:t>to </a:t>
            </a:r>
            <a:r>
              <a:rPr lang="en-US" dirty="0" smtClean="0"/>
              <a:t>the</a:t>
            </a:r>
            <a:r>
              <a:rPr lang="en-IN" dirty="0" smtClean="0"/>
              <a:t>beam direction.</a:t>
            </a:r>
          </a:p>
          <a:p>
            <a:endParaRPr lang="en-US" dirty="0"/>
          </a:p>
          <a:p>
            <a:r>
              <a:rPr lang="en-US" dirty="0"/>
              <a:t>Two mirrors </a:t>
            </a:r>
            <a:r>
              <a:rPr lang="en-US" dirty="0" smtClean="0"/>
              <a:t>M</a:t>
            </a:r>
            <a:r>
              <a:rPr lang="en-US" baseline="-25000" dirty="0" smtClean="0"/>
              <a:t>1</a:t>
            </a:r>
            <a:r>
              <a:rPr lang="en-US" dirty="0" smtClean="0"/>
              <a:t> </a:t>
            </a:r>
            <a:r>
              <a:rPr lang="en-US" dirty="0"/>
              <a:t>and M</a:t>
            </a:r>
            <a:r>
              <a:rPr lang="en-US" baseline="-25000" dirty="0"/>
              <a:t>2</a:t>
            </a:r>
            <a:r>
              <a:rPr lang="en-US" dirty="0"/>
              <a:t> are placed at nearly </a:t>
            </a:r>
            <a:r>
              <a:rPr lang="en-US" dirty="0" smtClean="0"/>
              <a:t>equal distances from </a:t>
            </a:r>
            <a:r>
              <a:rPr lang="en-US" dirty="0"/>
              <a:t>M and at right angles to each other</a:t>
            </a:r>
            <a:r>
              <a:rPr lang="en-US" dirty="0" smtClean="0"/>
              <a:t>.</a:t>
            </a:r>
            <a:r>
              <a:rPr lang="en-US" dirty="0"/>
              <a:t> These reflect the beams back to M.</a:t>
            </a:r>
            <a:endParaRPr lang="en-US" dirty="0" smtClean="0"/>
          </a:p>
          <a:p>
            <a:endParaRPr lang="en-US" dirty="0"/>
          </a:p>
          <a:p>
            <a:r>
              <a:rPr lang="en-IN" dirty="0"/>
              <a:t>A part </a:t>
            </a:r>
            <a:r>
              <a:rPr lang="en-IN" dirty="0" smtClean="0"/>
              <a:t>of </a:t>
            </a:r>
            <a:r>
              <a:rPr lang="en-US" dirty="0" smtClean="0"/>
              <a:t>each </a:t>
            </a:r>
            <a:r>
              <a:rPr lang="en-US" dirty="0"/>
              <a:t>of the two beams reflected by </a:t>
            </a:r>
            <a:r>
              <a:rPr lang="en-US" dirty="0" smtClean="0"/>
              <a:t>M</a:t>
            </a:r>
            <a:r>
              <a:rPr lang="en-US" baseline="-25000" dirty="0" smtClean="0"/>
              <a:t>1</a:t>
            </a:r>
            <a:r>
              <a:rPr lang="en-US" dirty="0" smtClean="0"/>
              <a:t> </a:t>
            </a:r>
            <a:r>
              <a:rPr lang="en-US" dirty="0"/>
              <a:t>and </a:t>
            </a:r>
            <a:r>
              <a:rPr lang="en-US" dirty="0" smtClean="0"/>
              <a:t>M</a:t>
            </a:r>
            <a:r>
              <a:rPr lang="en-US" baseline="-25000" dirty="0"/>
              <a:t>2</a:t>
            </a:r>
            <a:r>
              <a:rPr lang="en-US" dirty="0" smtClean="0"/>
              <a:t> </a:t>
            </a:r>
            <a:r>
              <a:rPr lang="en-US" dirty="0"/>
              <a:t>respectively, are reunited </a:t>
            </a:r>
            <a:r>
              <a:rPr lang="en-US" dirty="0" smtClean="0"/>
              <a:t>at </a:t>
            </a:r>
            <a:r>
              <a:rPr lang="en-US" dirty="0"/>
              <a:t>M and </a:t>
            </a:r>
            <a:r>
              <a:rPr lang="en-US" dirty="0" smtClean="0"/>
              <a:t>the recombined </a:t>
            </a:r>
            <a:r>
              <a:rPr lang="en-US" dirty="0"/>
              <a:t>beams are observed through a telescope T</a:t>
            </a:r>
            <a:endParaRPr lang="en-IN" dirty="0"/>
          </a:p>
        </p:txBody>
      </p:sp>
      <p:sp>
        <p:nvSpPr>
          <p:cNvPr id="7" name="Rectangle 6"/>
          <p:cNvSpPr/>
          <p:nvPr/>
        </p:nvSpPr>
        <p:spPr>
          <a:xfrm>
            <a:off x="323528" y="4725144"/>
            <a:ext cx="8352928" cy="1200329"/>
          </a:xfrm>
          <a:prstGeom prst="rect">
            <a:avLst/>
          </a:prstGeom>
        </p:spPr>
        <p:txBody>
          <a:bodyPr wrap="square">
            <a:spAutoFit/>
          </a:bodyPr>
          <a:lstStyle/>
          <a:p>
            <a:r>
              <a:rPr lang="en-US" dirty="0"/>
              <a:t>A glass plate G is placed </a:t>
            </a:r>
            <a:r>
              <a:rPr lang="en-US" dirty="0" smtClean="0"/>
              <a:t>between</a:t>
            </a:r>
            <a:r>
              <a:rPr lang="en-US" dirty="0"/>
              <a:t> </a:t>
            </a:r>
            <a:r>
              <a:rPr lang="en-US" dirty="0" smtClean="0"/>
              <a:t>M </a:t>
            </a:r>
            <a:r>
              <a:rPr lang="en-US" dirty="0"/>
              <a:t>and M</a:t>
            </a:r>
            <a:r>
              <a:rPr lang="en-US" baseline="-25000" dirty="0"/>
              <a:t>2</a:t>
            </a:r>
            <a:r>
              <a:rPr lang="en-US" dirty="0"/>
              <a:t> to compensate for the extra distance travelled by light through M to </a:t>
            </a:r>
            <a:r>
              <a:rPr lang="en-US" dirty="0" smtClean="0"/>
              <a:t>M</a:t>
            </a:r>
            <a:r>
              <a:rPr lang="en-US" baseline="-25000" dirty="0" smtClean="0"/>
              <a:t>1</a:t>
            </a:r>
            <a:r>
              <a:rPr lang="en-US" dirty="0" smtClean="0"/>
              <a:t>.</a:t>
            </a:r>
          </a:p>
          <a:p>
            <a:endParaRPr lang="en-US" dirty="0"/>
          </a:p>
          <a:p>
            <a:r>
              <a:rPr lang="en-IN" dirty="0"/>
              <a:t>T</a:t>
            </a:r>
            <a:r>
              <a:rPr lang="en-IN" dirty="0" smtClean="0"/>
              <a:t>he two </a:t>
            </a:r>
            <a:r>
              <a:rPr lang="en-US" dirty="0" smtClean="0"/>
              <a:t>parts </a:t>
            </a:r>
            <a:r>
              <a:rPr lang="en-US" dirty="0"/>
              <a:t>of the split beam </a:t>
            </a:r>
            <a:r>
              <a:rPr lang="en-US" dirty="0" smtClean="0"/>
              <a:t>will interfere with each other.</a:t>
            </a:r>
            <a:endParaRPr lang="en-IN" dirty="0"/>
          </a:p>
        </p:txBody>
      </p:sp>
    </p:spTree>
    <p:extLst>
      <p:ext uri="{BB962C8B-B14F-4D97-AF65-F5344CB8AC3E}">
        <p14:creationId xmlns:p14="http://schemas.microsoft.com/office/powerpoint/2010/main" val="3654169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36</a:t>
            </a:fld>
            <a:endParaRPr lang="en-IN"/>
          </a:p>
        </p:txBody>
      </p:sp>
      <p:sp>
        <p:nvSpPr>
          <p:cNvPr id="4" name="Rectangle 3"/>
          <p:cNvSpPr/>
          <p:nvPr/>
        </p:nvSpPr>
        <p:spPr>
          <a:xfrm>
            <a:off x="4283968" y="1196752"/>
            <a:ext cx="4572000" cy="3385542"/>
          </a:xfrm>
          <a:prstGeom prst="rect">
            <a:avLst/>
          </a:prstGeom>
        </p:spPr>
        <p:txBody>
          <a:bodyPr>
            <a:spAutoFit/>
          </a:bodyPr>
          <a:lstStyle/>
          <a:p>
            <a:r>
              <a:rPr lang="en-IN" dirty="0" smtClean="0"/>
              <a:t>Let the </a:t>
            </a:r>
            <a:r>
              <a:rPr lang="en-IN" dirty="0"/>
              <a:t>time taken </a:t>
            </a:r>
            <a:r>
              <a:rPr lang="en-IN" dirty="0" smtClean="0"/>
              <a:t>for </a:t>
            </a:r>
            <a:r>
              <a:rPr lang="en-US" dirty="0" smtClean="0"/>
              <a:t>light </a:t>
            </a:r>
            <a:r>
              <a:rPr lang="en-US" dirty="0"/>
              <a:t>to travel from M to </a:t>
            </a:r>
            <a:r>
              <a:rPr lang="en-US" dirty="0" smtClean="0"/>
              <a:t>M</a:t>
            </a:r>
            <a:r>
              <a:rPr lang="en-US" baseline="-25000" dirty="0" smtClean="0"/>
              <a:t>1</a:t>
            </a:r>
            <a:r>
              <a:rPr lang="en-US" dirty="0" smtClean="0"/>
              <a:t> </a:t>
            </a:r>
            <a:r>
              <a:rPr lang="en-US" dirty="0"/>
              <a:t>and back is t</a:t>
            </a:r>
            <a:r>
              <a:rPr lang="en-US" dirty="0" smtClean="0"/>
              <a:t> </a:t>
            </a:r>
            <a:r>
              <a:rPr lang="en-US" dirty="0"/>
              <a:t>and </a:t>
            </a:r>
            <a:r>
              <a:rPr lang="en-US" dirty="0" smtClean="0"/>
              <a:t>that to </a:t>
            </a:r>
            <a:r>
              <a:rPr lang="en-US" dirty="0"/>
              <a:t>travel from M to </a:t>
            </a:r>
            <a:r>
              <a:rPr lang="en-US" dirty="0" smtClean="0"/>
              <a:t>M</a:t>
            </a:r>
            <a:r>
              <a:rPr lang="en-US" baseline="-25000" dirty="0" smtClean="0"/>
              <a:t>2</a:t>
            </a:r>
            <a:r>
              <a:rPr lang="en-US" dirty="0" smtClean="0"/>
              <a:t> and </a:t>
            </a:r>
            <a:r>
              <a:rPr lang="en-US" dirty="0"/>
              <a:t>back is t'. </a:t>
            </a:r>
            <a:endParaRPr lang="en-US" dirty="0" smtClean="0"/>
          </a:p>
          <a:p>
            <a:endParaRPr lang="en-US" dirty="0"/>
          </a:p>
          <a:p>
            <a:r>
              <a:rPr lang="en-US" dirty="0" smtClean="0"/>
              <a:t>For constructive Interference </a:t>
            </a:r>
            <a:endParaRPr lang="en-IN" dirty="0"/>
          </a:p>
          <a:p>
            <a:endParaRPr lang="pt-BR" sz="1200" dirty="0" smtClean="0"/>
          </a:p>
          <a:p>
            <a:r>
              <a:rPr lang="pt-BR" dirty="0" smtClean="0"/>
              <a:t>t - t' = 2nT,     n=1, 2, 3,...........................(1</a:t>
            </a:r>
            <a:r>
              <a:rPr lang="pt-BR" dirty="0"/>
              <a:t>)</a:t>
            </a:r>
          </a:p>
          <a:p>
            <a:endParaRPr lang="en-IN" sz="1200" dirty="0" smtClean="0"/>
          </a:p>
          <a:p>
            <a:r>
              <a:rPr lang="en-IN" dirty="0" smtClean="0"/>
              <a:t>and for destructive interference </a:t>
            </a:r>
          </a:p>
          <a:p>
            <a:endParaRPr lang="en-US" sz="1200" dirty="0" smtClean="0"/>
          </a:p>
          <a:p>
            <a:r>
              <a:rPr lang="en-US" dirty="0" smtClean="0"/>
              <a:t>t – t’ = (2n+1)T, n = 1, 2, 3, ………………(2)</a:t>
            </a:r>
          </a:p>
          <a:p>
            <a:endParaRPr lang="en-US" sz="1600" dirty="0"/>
          </a:p>
          <a:p>
            <a:r>
              <a:rPr lang="en-US" dirty="0"/>
              <a:t>T is the time period of the light wave. </a:t>
            </a:r>
            <a:endParaRPr lang="en-US"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39719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le 5"/>
          <p:cNvSpPr/>
          <p:nvPr/>
        </p:nvSpPr>
        <p:spPr>
          <a:xfrm>
            <a:off x="2627784" y="107057"/>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sp>
        <p:nvSpPr>
          <p:cNvPr id="7" name="Rectangle 6"/>
          <p:cNvSpPr/>
          <p:nvPr/>
        </p:nvSpPr>
        <p:spPr>
          <a:xfrm>
            <a:off x="323528" y="4638035"/>
            <a:ext cx="8352928" cy="2031325"/>
          </a:xfrm>
          <a:prstGeom prst="rect">
            <a:avLst/>
          </a:prstGeom>
        </p:spPr>
        <p:txBody>
          <a:bodyPr wrap="square">
            <a:spAutoFit/>
          </a:bodyPr>
          <a:lstStyle/>
          <a:p>
            <a:r>
              <a:rPr lang="en-US" dirty="0"/>
              <a:t>So the existence of a time </a:t>
            </a:r>
            <a:r>
              <a:rPr lang="en-US" dirty="0" smtClean="0"/>
              <a:t>difference between </a:t>
            </a:r>
            <a:r>
              <a:rPr lang="en-US" dirty="0"/>
              <a:t>the two paths travelled by light influences the illumination of a given point (</a:t>
            </a:r>
            <a:r>
              <a:rPr lang="en-US" dirty="0" smtClean="0"/>
              <a:t>say A</a:t>
            </a:r>
            <a:r>
              <a:rPr lang="en-US" dirty="0"/>
              <a:t>) viewed through the telescope. </a:t>
            </a:r>
            <a:endParaRPr lang="en-US" dirty="0" smtClean="0"/>
          </a:p>
          <a:p>
            <a:endParaRPr lang="en-US" dirty="0"/>
          </a:p>
          <a:p>
            <a:r>
              <a:rPr lang="en-US" dirty="0" smtClean="0"/>
              <a:t>It </a:t>
            </a:r>
            <a:r>
              <a:rPr lang="en-US" dirty="0"/>
              <a:t>is either bright (</a:t>
            </a:r>
            <a:r>
              <a:rPr lang="en-US" dirty="0" smtClean="0"/>
              <a:t>constructive </a:t>
            </a:r>
            <a:r>
              <a:rPr lang="en-US" dirty="0"/>
              <a:t>interference) or </a:t>
            </a:r>
            <a:r>
              <a:rPr lang="en-US" dirty="0" smtClean="0"/>
              <a:t>dark (</a:t>
            </a:r>
            <a:r>
              <a:rPr lang="en-US" dirty="0"/>
              <a:t>destructive interference). </a:t>
            </a:r>
            <a:endParaRPr lang="en-US" dirty="0" smtClean="0"/>
          </a:p>
          <a:p>
            <a:endParaRPr lang="en-US" dirty="0"/>
          </a:p>
          <a:p>
            <a:r>
              <a:rPr lang="en-US" dirty="0" smtClean="0"/>
              <a:t>If M</a:t>
            </a:r>
            <a:r>
              <a:rPr lang="en-US" baseline="-25000" dirty="0" smtClean="0"/>
              <a:t>1</a:t>
            </a:r>
            <a:r>
              <a:rPr lang="en-US" dirty="0" smtClean="0"/>
              <a:t> </a:t>
            </a:r>
            <a:r>
              <a:rPr lang="en-US" dirty="0"/>
              <a:t>and </a:t>
            </a:r>
            <a:r>
              <a:rPr lang="en-US" dirty="0" smtClean="0"/>
              <a:t>M</a:t>
            </a:r>
            <a:r>
              <a:rPr lang="en-US" baseline="-25000" dirty="0" smtClean="0"/>
              <a:t>2</a:t>
            </a:r>
            <a:r>
              <a:rPr lang="en-US" dirty="0" smtClean="0"/>
              <a:t> </a:t>
            </a:r>
            <a:r>
              <a:rPr lang="en-US" dirty="0"/>
              <a:t>are very nearly at right angles, the fringe </a:t>
            </a:r>
            <a:r>
              <a:rPr lang="en-US" dirty="0" smtClean="0"/>
              <a:t>pattern consists </a:t>
            </a:r>
            <a:r>
              <a:rPr lang="en-US" dirty="0"/>
              <a:t>of nearly parallel lines.</a:t>
            </a:r>
            <a:endParaRPr lang="en-IN" dirty="0"/>
          </a:p>
        </p:txBody>
      </p:sp>
    </p:spTree>
    <p:extLst>
      <p:ext uri="{BB962C8B-B14F-4D97-AF65-F5344CB8AC3E}">
        <p14:creationId xmlns:p14="http://schemas.microsoft.com/office/powerpoint/2010/main" val="32809751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37</a:t>
            </a:fld>
            <a:endParaRPr lang="en-IN"/>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507976"/>
            <a:ext cx="39719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2627784" y="107057"/>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0659" y="1371004"/>
            <a:ext cx="39719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176464" y="980728"/>
            <a:ext cx="4572000" cy="3693319"/>
          </a:xfrm>
          <a:prstGeom prst="rect">
            <a:avLst/>
          </a:prstGeom>
        </p:spPr>
        <p:txBody>
          <a:bodyPr>
            <a:spAutoFit/>
          </a:bodyPr>
          <a:lstStyle/>
          <a:p>
            <a:r>
              <a:rPr lang="en-US" dirty="0"/>
              <a:t>Now, suppose we rotated the entire </a:t>
            </a:r>
            <a:r>
              <a:rPr lang="en-US" dirty="0" smtClean="0"/>
              <a:t>apparatus</a:t>
            </a:r>
          </a:p>
          <a:p>
            <a:r>
              <a:rPr lang="en-US" dirty="0" smtClean="0"/>
              <a:t>by 90</a:t>
            </a:r>
            <a:r>
              <a:rPr lang="en-US" baseline="30000" dirty="0" smtClean="0"/>
              <a:t>0</a:t>
            </a:r>
            <a:r>
              <a:rPr lang="en-US" dirty="0" smtClean="0"/>
              <a:t> </a:t>
            </a:r>
            <a:r>
              <a:rPr lang="en-US" dirty="0"/>
              <a:t>in the plane of M, </a:t>
            </a:r>
            <a:r>
              <a:rPr lang="en-US" dirty="0" smtClean="0"/>
              <a:t>M</a:t>
            </a:r>
            <a:r>
              <a:rPr lang="en-US" baseline="-25000" dirty="0" smtClean="0"/>
              <a:t>1</a:t>
            </a:r>
            <a:r>
              <a:rPr lang="en-US" dirty="0" smtClean="0"/>
              <a:t> </a:t>
            </a:r>
            <a:r>
              <a:rPr lang="en-US" dirty="0"/>
              <a:t>and </a:t>
            </a:r>
            <a:r>
              <a:rPr lang="en-US" dirty="0" smtClean="0"/>
              <a:t>M</a:t>
            </a:r>
            <a:r>
              <a:rPr lang="en-US" baseline="-25000" dirty="0" smtClean="0"/>
              <a:t>2</a:t>
            </a:r>
          </a:p>
          <a:p>
            <a:endParaRPr lang="en-US" baseline="-25000" dirty="0"/>
          </a:p>
          <a:p>
            <a:r>
              <a:rPr lang="en-US" dirty="0"/>
              <a:t>the orientation of </a:t>
            </a:r>
            <a:r>
              <a:rPr lang="en-US" b="1" i="1" dirty="0" smtClean="0"/>
              <a:t>MM</a:t>
            </a:r>
            <a:r>
              <a:rPr lang="en-US" b="1" i="1" baseline="-25000" dirty="0" smtClean="0"/>
              <a:t>1</a:t>
            </a:r>
            <a:r>
              <a:rPr lang="en-US" b="1" i="1" dirty="0" smtClean="0"/>
              <a:t> </a:t>
            </a:r>
            <a:r>
              <a:rPr lang="en-US" dirty="0"/>
              <a:t>and </a:t>
            </a:r>
            <a:r>
              <a:rPr lang="en-US" b="1" i="1" dirty="0"/>
              <a:t>MM</a:t>
            </a:r>
            <a:r>
              <a:rPr lang="en-US" b="1" i="1" baseline="-25000" dirty="0"/>
              <a:t>2</a:t>
            </a:r>
            <a:r>
              <a:rPr lang="en-US" b="1" i="1" dirty="0"/>
              <a:t> </a:t>
            </a:r>
            <a:r>
              <a:rPr lang="en-US" dirty="0"/>
              <a:t>relative </a:t>
            </a:r>
            <a:r>
              <a:rPr lang="en-US" dirty="0" smtClean="0"/>
              <a:t>to</a:t>
            </a:r>
          </a:p>
          <a:p>
            <a:r>
              <a:rPr lang="en-US" dirty="0" smtClean="0"/>
              <a:t>the </a:t>
            </a:r>
            <a:r>
              <a:rPr lang="en-US" dirty="0"/>
              <a:t>direction of Earth's motion through </a:t>
            </a:r>
            <a:r>
              <a:rPr lang="en-US" dirty="0" smtClean="0"/>
              <a:t>ether</a:t>
            </a:r>
          </a:p>
          <a:p>
            <a:r>
              <a:rPr lang="en-IN" dirty="0" smtClean="0"/>
              <a:t>would </a:t>
            </a:r>
            <a:r>
              <a:rPr lang="en-IN" dirty="0"/>
              <a:t>change</a:t>
            </a:r>
            <a:r>
              <a:rPr lang="en-IN" dirty="0" smtClean="0"/>
              <a:t>.</a:t>
            </a:r>
          </a:p>
          <a:p>
            <a:endParaRPr lang="en-US" baseline="-25000" dirty="0"/>
          </a:p>
          <a:p>
            <a:r>
              <a:rPr lang="en-US" dirty="0" smtClean="0"/>
              <a:t>This would </a:t>
            </a:r>
            <a:r>
              <a:rPr lang="en-US" dirty="0"/>
              <a:t>alter the time taken along </a:t>
            </a:r>
            <a:r>
              <a:rPr lang="en-US" dirty="0" smtClean="0"/>
              <a:t>each</a:t>
            </a:r>
          </a:p>
          <a:p>
            <a:r>
              <a:rPr lang="en-US" dirty="0" smtClean="0"/>
              <a:t>path </a:t>
            </a:r>
            <a:r>
              <a:rPr lang="en-US" dirty="0"/>
              <a:t>and t</a:t>
            </a:r>
            <a:r>
              <a:rPr lang="en-US" dirty="0" smtClean="0"/>
              <a:t>hus change the </a:t>
            </a:r>
            <a:r>
              <a:rPr lang="en-US" dirty="0"/>
              <a:t>illumination of </a:t>
            </a:r>
            <a:r>
              <a:rPr lang="en-US" dirty="0" smtClean="0"/>
              <a:t>the</a:t>
            </a:r>
          </a:p>
          <a:p>
            <a:r>
              <a:rPr lang="en-US" dirty="0" smtClean="0"/>
              <a:t>point </a:t>
            </a:r>
            <a:r>
              <a:rPr lang="en-US" dirty="0"/>
              <a:t>A. Or</a:t>
            </a:r>
            <a:r>
              <a:rPr lang="en-US" b="1" i="1" dirty="0"/>
              <a:t> </a:t>
            </a:r>
            <a:r>
              <a:rPr lang="en-US" dirty="0"/>
              <a:t>we could say that the </a:t>
            </a:r>
            <a:r>
              <a:rPr lang="en-US" dirty="0" smtClean="0"/>
              <a:t>fringe pattern would </a:t>
            </a:r>
            <a:r>
              <a:rPr lang="en-US" dirty="0"/>
              <a:t>shift</a:t>
            </a:r>
            <a:r>
              <a:rPr lang="en-US" dirty="0" smtClean="0"/>
              <a:t>.</a:t>
            </a:r>
          </a:p>
          <a:p>
            <a:endParaRPr lang="en-US" baseline="-25000" dirty="0"/>
          </a:p>
          <a:p>
            <a:r>
              <a:rPr lang="en-US" dirty="0"/>
              <a:t>The expected shift was of </a:t>
            </a:r>
            <a:r>
              <a:rPr lang="en-US" dirty="0" smtClean="0"/>
              <a:t>the order </a:t>
            </a:r>
            <a:r>
              <a:rPr lang="en-US" dirty="0"/>
              <a:t>of </a:t>
            </a:r>
            <a:r>
              <a:rPr lang="en-US" dirty="0" smtClean="0"/>
              <a:t>four-</a:t>
            </a:r>
          </a:p>
          <a:p>
            <a:r>
              <a:rPr lang="en-US" dirty="0" smtClean="0"/>
              <a:t>tenths </a:t>
            </a:r>
            <a:r>
              <a:rPr lang="en-US" dirty="0"/>
              <a:t>of a fringe.</a:t>
            </a:r>
            <a:endParaRPr lang="en-IN" baseline="-25000" dirty="0"/>
          </a:p>
        </p:txBody>
      </p:sp>
      <p:sp>
        <p:nvSpPr>
          <p:cNvPr id="8" name="Rectangle 7"/>
          <p:cNvSpPr/>
          <p:nvPr/>
        </p:nvSpPr>
        <p:spPr>
          <a:xfrm>
            <a:off x="274711" y="4870901"/>
            <a:ext cx="8473753" cy="646331"/>
          </a:xfrm>
          <a:prstGeom prst="rect">
            <a:avLst/>
          </a:prstGeom>
        </p:spPr>
        <p:txBody>
          <a:bodyPr wrap="square">
            <a:spAutoFit/>
          </a:bodyPr>
          <a:lstStyle/>
          <a:p>
            <a:r>
              <a:rPr lang="en-US" dirty="0"/>
              <a:t>Michelson and</a:t>
            </a:r>
            <a:r>
              <a:rPr lang="en-US" b="1" dirty="0"/>
              <a:t> </a:t>
            </a:r>
            <a:r>
              <a:rPr lang="en-US" dirty="0"/>
              <a:t>Morley took utmost care in eliminating ail possible sources of error, such</a:t>
            </a:r>
          </a:p>
          <a:p>
            <a:r>
              <a:rPr lang="en-US" dirty="0"/>
              <a:t>as stresses and temperature effects. And this shift should have been </a:t>
            </a:r>
            <a:r>
              <a:rPr lang="en-US" dirty="0" smtClean="0"/>
              <a:t>clearly </a:t>
            </a:r>
            <a:r>
              <a:rPr lang="en-US" dirty="0"/>
              <a:t>observable.</a:t>
            </a:r>
            <a:endParaRPr lang="en-IN" dirty="0"/>
          </a:p>
        </p:txBody>
      </p:sp>
      <p:sp>
        <p:nvSpPr>
          <p:cNvPr id="9" name="Oval 8"/>
          <p:cNvSpPr/>
          <p:nvPr/>
        </p:nvSpPr>
        <p:spPr>
          <a:xfrm>
            <a:off x="1763688" y="5517232"/>
            <a:ext cx="5904656"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No fringe </a:t>
            </a:r>
            <a:r>
              <a:rPr lang="en-US" sz="2400" b="1" dirty="0"/>
              <a:t>shift was observed.</a:t>
            </a:r>
            <a:endParaRPr lang="en-IN" sz="2400" b="1" dirty="0"/>
          </a:p>
        </p:txBody>
      </p:sp>
    </p:spTree>
    <p:extLst>
      <p:ext uri="{BB962C8B-B14F-4D97-AF65-F5344CB8AC3E}">
        <p14:creationId xmlns:p14="http://schemas.microsoft.com/office/powerpoint/2010/main" val="99526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5400000">
                                      <p:cBhvr>
                                        <p:cTn id="6" dur="2000" fill="hold"/>
                                        <p:tgtEl>
                                          <p:spTgt spid="4"/>
                                        </p:tgtEl>
                                        <p:attrNameLst>
                                          <p:attrName>r</p:attrName>
                                        </p:attrNameLst>
                                      </p:cBhvr>
                                    </p:animRot>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22" presetClass="entr" presetSubtype="8"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wipe(left)">
                                      <p:cBhvr>
                                        <p:cTn id="20" dur="500"/>
                                        <p:tgtEl>
                                          <p:spTgt spid="7">
                                            <p:txEl>
                                              <p:pRg st="3" end="3"/>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wipe(left)">
                                      <p:cBhvr>
                                        <p:cTn id="24" dur="500"/>
                                        <p:tgtEl>
                                          <p:spTgt spid="7">
                                            <p:txEl>
                                              <p:pRg st="4" end="4"/>
                                            </p:tx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wipe(left)">
                                      <p:cBhvr>
                                        <p:cTn id="28" dur="500"/>
                                        <p:tgtEl>
                                          <p:spTgt spid="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wipe(left)">
                                      <p:cBhvr>
                                        <p:cTn id="33" dur="500"/>
                                        <p:tgtEl>
                                          <p:spTgt spid="7">
                                            <p:txEl>
                                              <p:pRg st="7" end="7"/>
                                            </p:tx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Effect transition="in" filter="wipe(left)">
                                      <p:cBhvr>
                                        <p:cTn id="41" dur="500"/>
                                        <p:tgtEl>
                                          <p:spTgt spid="7">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7">
                                            <p:txEl>
                                              <p:pRg st="11" end="11"/>
                                            </p:txEl>
                                          </p:spTgt>
                                        </p:tgtEl>
                                        <p:attrNameLst>
                                          <p:attrName>style.visibility</p:attrName>
                                        </p:attrNameLst>
                                      </p:cBhvr>
                                      <p:to>
                                        <p:strVal val="visible"/>
                                      </p:to>
                                    </p:set>
                                    <p:animEffect transition="in" filter="wipe(left)">
                                      <p:cBhvr>
                                        <p:cTn id="46" dur="500"/>
                                        <p:tgtEl>
                                          <p:spTgt spid="7">
                                            <p:txEl>
                                              <p:pRg st="11" end="11"/>
                                            </p:txEl>
                                          </p:spTgt>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7">
                                            <p:txEl>
                                              <p:pRg st="12" end="12"/>
                                            </p:txEl>
                                          </p:spTgt>
                                        </p:tgtEl>
                                        <p:attrNameLst>
                                          <p:attrName>style.visibility</p:attrName>
                                        </p:attrNameLst>
                                      </p:cBhvr>
                                      <p:to>
                                        <p:strVal val="visible"/>
                                      </p:to>
                                    </p:set>
                                    <p:animEffect transition="in" filter="wipe(left)">
                                      <p:cBhvr>
                                        <p:cTn id="50" dur="500"/>
                                        <p:tgtEl>
                                          <p:spTgt spid="7">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Effect transition="in" filter="wipe(left)">
                                      <p:cBhvr>
                                        <p:cTn id="55" dur="500"/>
                                        <p:tgtEl>
                                          <p:spTgt spid="8">
                                            <p:txEl>
                                              <p:pRg st="0" end="0"/>
                                            </p:txEl>
                                          </p:spTgt>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wipe(left)">
                                      <p:cBhvr>
                                        <p:cTn id="59" dur="500"/>
                                        <p:tgtEl>
                                          <p:spTgt spid="8">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P spid="8" grpId="0" uiExpand="1" build="p" bldLvl="5"/>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38</a:t>
            </a:fld>
            <a:endParaRPr lang="en-IN"/>
          </a:p>
        </p:txBody>
      </p:sp>
      <p:sp>
        <p:nvSpPr>
          <p:cNvPr id="5" name="Rectangle 4"/>
          <p:cNvSpPr/>
          <p:nvPr/>
        </p:nvSpPr>
        <p:spPr>
          <a:xfrm>
            <a:off x="395536" y="1268760"/>
            <a:ext cx="8136904" cy="5170646"/>
          </a:xfrm>
          <a:prstGeom prst="rect">
            <a:avLst/>
          </a:prstGeom>
        </p:spPr>
        <p:txBody>
          <a:bodyPr wrap="square">
            <a:spAutoFit/>
          </a:bodyPr>
          <a:lstStyle/>
          <a:p>
            <a:pPr marL="285750" indent="-285750">
              <a:buFont typeface="Wingdings" pitchFamily="2" charset="2"/>
              <a:buChar char="Ø"/>
            </a:pPr>
            <a:r>
              <a:rPr lang="en-US" dirty="0"/>
              <a:t>One could say that at the time when the experiment was being done, the </a:t>
            </a:r>
            <a:r>
              <a:rPr lang="en-US" dirty="0" smtClean="0"/>
              <a:t>earth</a:t>
            </a:r>
          </a:p>
          <a:p>
            <a:r>
              <a:rPr lang="en-US" dirty="0"/>
              <a:t> </a:t>
            </a:r>
            <a:r>
              <a:rPr lang="en-US" dirty="0" smtClean="0"/>
              <a:t>     was </a:t>
            </a:r>
            <a:r>
              <a:rPr lang="en-US" dirty="0"/>
              <a:t>at </a:t>
            </a:r>
            <a:r>
              <a:rPr lang="en-US" dirty="0" smtClean="0"/>
              <a:t>rest relative </a:t>
            </a:r>
            <a:r>
              <a:rPr lang="en-US" dirty="0"/>
              <a:t>to the ether, However, the result did not change when it </a:t>
            </a:r>
            <a:r>
              <a:rPr lang="en-US" dirty="0" smtClean="0"/>
              <a:t>was</a:t>
            </a:r>
          </a:p>
          <a:p>
            <a:r>
              <a:rPr lang="en-US" dirty="0"/>
              <a:t> </a:t>
            </a:r>
            <a:r>
              <a:rPr lang="en-US" dirty="0" smtClean="0"/>
              <a:t>     repeated </a:t>
            </a:r>
            <a:r>
              <a:rPr lang="en-US" dirty="0"/>
              <a:t>after a </a:t>
            </a:r>
            <a:r>
              <a:rPr lang="en-US" dirty="0" smtClean="0"/>
              <a:t>gap of </a:t>
            </a:r>
            <a:r>
              <a:rPr lang="en-US" dirty="0"/>
              <a:t>six </a:t>
            </a:r>
            <a:r>
              <a:rPr lang="en-US" dirty="0" smtClean="0"/>
              <a:t>months</a:t>
            </a:r>
            <a:r>
              <a:rPr lang="en-US" dirty="0"/>
              <a:t>. </a:t>
            </a:r>
            <a:endParaRPr lang="en-US" dirty="0" smtClean="0"/>
          </a:p>
          <a:p>
            <a:endParaRPr lang="en-US" dirty="0" smtClean="0"/>
          </a:p>
          <a:p>
            <a:endParaRPr lang="en-US" dirty="0"/>
          </a:p>
          <a:p>
            <a:pPr marL="285750" indent="-285750">
              <a:buFont typeface="Wingdings" pitchFamily="2" charset="2"/>
              <a:buChar char="Ø"/>
            </a:pPr>
            <a:r>
              <a:rPr lang="en-US" dirty="0" smtClean="0"/>
              <a:t>The </a:t>
            </a:r>
            <a:r>
              <a:rPr lang="en-US" dirty="0"/>
              <a:t>experiment was repeated many times by many workers over </a:t>
            </a:r>
            <a:r>
              <a:rPr lang="en-US" dirty="0" smtClean="0"/>
              <a:t>a 50-year period,</a:t>
            </a:r>
          </a:p>
          <a:p>
            <a:r>
              <a:rPr lang="en-US" dirty="0"/>
              <a:t> </a:t>
            </a:r>
            <a:r>
              <a:rPr lang="en-US" dirty="0" smtClean="0"/>
              <a:t>     in </a:t>
            </a:r>
            <a:r>
              <a:rPr lang="en-US" dirty="0"/>
              <a:t>more </a:t>
            </a:r>
            <a:r>
              <a:rPr lang="en-US" dirty="0" smtClean="0"/>
              <a:t>sophisticated </a:t>
            </a:r>
            <a:r>
              <a:rPr lang="en-US" dirty="0"/>
              <a:t>ways, at different times of the </a:t>
            </a:r>
            <a:r>
              <a:rPr lang="en-US" dirty="0" smtClean="0"/>
              <a:t>year, but </a:t>
            </a:r>
            <a:r>
              <a:rPr lang="en-US" dirty="0"/>
              <a:t>the </a:t>
            </a:r>
            <a:r>
              <a:rPr lang="en-US" dirty="0" smtClean="0"/>
              <a:t>result was</a:t>
            </a:r>
          </a:p>
          <a:p>
            <a:r>
              <a:rPr lang="en-US" dirty="0"/>
              <a:t> </a:t>
            </a:r>
            <a:r>
              <a:rPr lang="en-US" dirty="0" smtClean="0"/>
              <a:t>     always </a:t>
            </a:r>
            <a:r>
              <a:rPr lang="en-US" dirty="0"/>
              <a:t>the same. </a:t>
            </a:r>
            <a:endParaRPr lang="en-US" dirty="0" smtClean="0"/>
          </a:p>
          <a:p>
            <a:endParaRPr lang="en-US" dirty="0"/>
          </a:p>
          <a:p>
            <a:endParaRPr lang="en-US" dirty="0" smtClean="0"/>
          </a:p>
          <a:p>
            <a:pPr marL="285750" indent="-285750">
              <a:buFont typeface="Wingdings" pitchFamily="2" charset="2"/>
              <a:buChar char="Ø"/>
            </a:pPr>
            <a:r>
              <a:rPr lang="en-US" dirty="0" smtClean="0"/>
              <a:t>As </a:t>
            </a:r>
            <a:r>
              <a:rPr lang="en-US" dirty="0"/>
              <a:t>far as Michelson was concerned, its implication was clear as </a:t>
            </a:r>
            <a:r>
              <a:rPr lang="en-US" dirty="0" smtClean="0"/>
              <a:t>he </a:t>
            </a:r>
            <a:r>
              <a:rPr lang="en-IN" dirty="0" smtClean="0"/>
              <a:t>wrote </a:t>
            </a:r>
            <a:r>
              <a:rPr lang="en-IN" dirty="0"/>
              <a:t>at </a:t>
            </a:r>
            <a:r>
              <a:rPr lang="en-IN" dirty="0" smtClean="0"/>
              <a:t>that</a:t>
            </a:r>
          </a:p>
          <a:p>
            <a:r>
              <a:rPr lang="en-IN" dirty="0"/>
              <a:t> </a:t>
            </a:r>
            <a:r>
              <a:rPr lang="en-IN" dirty="0" smtClean="0"/>
              <a:t>     time</a:t>
            </a:r>
          </a:p>
          <a:p>
            <a:endParaRPr lang="en-IN" dirty="0"/>
          </a:p>
          <a:p>
            <a:endParaRPr lang="en-US" dirty="0" smtClean="0"/>
          </a:p>
          <a:p>
            <a:pPr algn="ctr"/>
            <a:r>
              <a:rPr lang="en-US" sz="2000" b="1" dirty="0" smtClean="0"/>
              <a:t>'The </a:t>
            </a:r>
            <a:r>
              <a:rPr lang="en-US" sz="2000" b="1" dirty="0"/>
              <a:t>result of the hypothesis of a stationary ether is shown to be incorrect</a:t>
            </a:r>
            <a:r>
              <a:rPr lang="en-US" sz="2000" b="1" dirty="0" smtClean="0"/>
              <a:t>.‘</a:t>
            </a:r>
          </a:p>
          <a:p>
            <a:endParaRPr lang="en-US" dirty="0"/>
          </a:p>
          <a:p>
            <a:endParaRPr lang="en-US" dirty="0" smtClean="0"/>
          </a:p>
          <a:p>
            <a:pPr algn="ctr"/>
            <a:r>
              <a:rPr lang="en-US" dirty="0" smtClean="0"/>
              <a:t>But the Hypothesis was not given up immediately </a:t>
            </a:r>
            <a:endParaRPr lang="en-IN" dirty="0"/>
          </a:p>
        </p:txBody>
      </p:sp>
      <p:sp>
        <p:nvSpPr>
          <p:cNvPr id="6" name="Rounded Rectangle 5"/>
          <p:cNvSpPr/>
          <p:nvPr/>
        </p:nvSpPr>
        <p:spPr>
          <a:xfrm>
            <a:off x="2627784" y="107057"/>
            <a:ext cx="37650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The Michelson- </a:t>
            </a:r>
            <a:r>
              <a:rPr lang="en-IN" b="1" dirty="0" smtClean="0"/>
              <a:t>Morley </a:t>
            </a:r>
            <a:r>
              <a:rPr lang="en-IN" b="1" dirty="0"/>
              <a:t>Experiment</a:t>
            </a:r>
            <a:endParaRPr lang="en-IN" dirty="0"/>
          </a:p>
        </p:txBody>
      </p:sp>
    </p:spTree>
    <p:extLst>
      <p:ext uri="{BB962C8B-B14F-4D97-AF65-F5344CB8AC3E}">
        <p14:creationId xmlns:p14="http://schemas.microsoft.com/office/powerpoint/2010/main" val="203187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wipe(left)">
                                      <p:cBhvr>
                                        <p:cTn id="20" dur="500"/>
                                        <p:tgtEl>
                                          <p:spTgt spid="5">
                                            <p:txEl>
                                              <p:pRg st="5" end="5"/>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wipe(left)">
                                      <p:cBhvr>
                                        <p:cTn id="24" dur="500"/>
                                        <p:tgtEl>
                                          <p:spTgt spid="5">
                                            <p:txEl>
                                              <p:pRg st="6" end="6"/>
                                            </p:tx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wipe(left)">
                                      <p:cBhvr>
                                        <p:cTn id="28" dur="500"/>
                                        <p:tgtEl>
                                          <p:spTgt spid="5">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wipe(left)">
                                      <p:cBhvr>
                                        <p:cTn id="33" dur="500"/>
                                        <p:tgtEl>
                                          <p:spTgt spid="5">
                                            <p:txEl>
                                              <p:pRg st="10" end="10"/>
                                            </p:tx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Effect transition="in" filter="wipe(left)">
                                      <p:cBhvr>
                                        <p:cTn id="37" dur="500"/>
                                        <p:tgtEl>
                                          <p:spTgt spid="5">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14" end="14"/>
                                            </p:txEl>
                                          </p:spTgt>
                                        </p:tgtEl>
                                        <p:attrNameLst>
                                          <p:attrName>style.visibility</p:attrName>
                                        </p:attrNameLst>
                                      </p:cBhvr>
                                      <p:to>
                                        <p:strVal val="visible"/>
                                      </p:to>
                                    </p:set>
                                    <p:animEffect transition="in" filter="wipe(left)">
                                      <p:cBhvr>
                                        <p:cTn id="42" dur="500"/>
                                        <p:tgtEl>
                                          <p:spTgt spid="5">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17" end="17"/>
                                            </p:txEl>
                                          </p:spTgt>
                                        </p:tgtEl>
                                        <p:attrNameLst>
                                          <p:attrName>style.visibility</p:attrName>
                                        </p:attrNameLst>
                                      </p:cBhvr>
                                      <p:to>
                                        <p:strVal val="visible"/>
                                      </p:to>
                                    </p:set>
                                    <p:animEffect transition="in" filter="wipe(left)">
                                      <p:cBhvr>
                                        <p:cTn id="47"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5"/>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39</a:t>
            </a:fld>
            <a:endParaRPr lang="en-IN"/>
          </a:p>
        </p:txBody>
      </p:sp>
      <p:sp>
        <p:nvSpPr>
          <p:cNvPr id="4" name="Rectangle 3"/>
          <p:cNvSpPr/>
          <p:nvPr/>
        </p:nvSpPr>
        <p:spPr>
          <a:xfrm>
            <a:off x="539552" y="549835"/>
            <a:ext cx="8208912" cy="4247317"/>
          </a:xfrm>
          <a:prstGeom prst="rect">
            <a:avLst/>
          </a:prstGeom>
        </p:spPr>
        <p:txBody>
          <a:bodyPr wrap="square">
            <a:spAutoFit/>
          </a:bodyPr>
          <a:lstStyle/>
          <a:p>
            <a:r>
              <a:rPr lang="en-US" dirty="0"/>
              <a:t>Various </a:t>
            </a:r>
            <a:r>
              <a:rPr lang="en-US" dirty="0" smtClean="0"/>
              <a:t>experiments performed </a:t>
            </a:r>
            <a:r>
              <a:rPr lang="en-US" dirty="0"/>
              <a:t>to measure the speed of light over the years have</a:t>
            </a:r>
          </a:p>
          <a:p>
            <a:r>
              <a:rPr lang="en-US" dirty="0"/>
              <a:t>confirmed this result. Indeed, </a:t>
            </a:r>
            <a:r>
              <a:rPr lang="en-US" dirty="0" smtClean="0"/>
              <a:t>the speed </a:t>
            </a:r>
            <a:r>
              <a:rPr lang="en-US" dirty="0"/>
              <a:t>of light in free space has been found to be</a:t>
            </a:r>
          </a:p>
          <a:p>
            <a:r>
              <a:rPr lang="en-US" dirty="0"/>
              <a:t>constant at all times. </a:t>
            </a:r>
            <a:endParaRPr lang="en-US" dirty="0" smtClean="0"/>
          </a:p>
          <a:p>
            <a:endParaRPr lang="en-US" dirty="0" smtClean="0"/>
          </a:p>
          <a:p>
            <a:r>
              <a:rPr lang="en-US" dirty="0" smtClean="0"/>
              <a:t>It </a:t>
            </a:r>
            <a:r>
              <a:rPr lang="en-US" dirty="0"/>
              <a:t>is independent of </a:t>
            </a:r>
            <a:r>
              <a:rPr lang="en-US" dirty="0" smtClean="0"/>
              <a:t>the place </a:t>
            </a:r>
            <a:r>
              <a:rPr lang="en-US" dirty="0"/>
              <a:t>where measurements were </a:t>
            </a:r>
            <a:r>
              <a:rPr lang="en-US" dirty="0" smtClean="0"/>
              <a:t>carried </a:t>
            </a:r>
            <a:r>
              <a:rPr lang="en-US" dirty="0"/>
              <a:t>out,</a:t>
            </a:r>
          </a:p>
          <a:p>
            <a:endParaRPr lang="en-US" dirty="0" smtClean="0"/>
          </a:p>
          <a:p>
            <a:r>
              <a:rPr lang="en-US" dirty="0" smtClean="0"/>
              <a:t>It </a:t>
            </a:r>
            <a:r>
              <a:rPr lang="en-US" dirty="0"/>
              <a:t>does not depend on its </a:t>
            </a:r>
            <a:r>
              <a:rPr lang="en-US" dirty="0" smtClean="0"/>
              <a:t>frequency </a:t>
            </a:r>
          </a:p>
          <a:p>
            <a:endParaRPr lang="en-US" dirty="0" smtClean="0"/>
          </a:p>
          <a:p>
            <a:r>
              <a:rPr lang="en-US" dirty="0" smtClean="0"/>
              <a:t>Does not depend on the nature </a:t>
            </a:r>
            <a:r>
              <a:rPr lang="en-US" dirty="0"/>
              <a:t>and motion </a:t>
            </a:r>
            <a:r>
              <a:rPr lang="en-US" dirty="0" smtClean="0"/>
              <a:t>of </a:t>
            </a:r>
            <a:r>
              <a:rPr lang="en-US" dirty="0"/>
              <a:t>its source. </a:t>
            </a:r>
            <a:endParaRPr lang="en-US" dirty="0" smtClean="0"/>
          </a:p>
          <a:p>
            <a:endParaRPr lang="en-US" dirty="0" smtClean="0"/>
          </a:p>
          <a:p>
            <a:r>
              <a:rPr lang="en-US" dirty="0" smtClean="0"/>
              <a:t>Independent of direction </a:t>
            </a:r>
            <a:r>
              <a:rPr lang="en-US" dirty="0"/>
              <a:t>of </a:t>
            </a:r>
            <a:r>
              <a:rPr lang="en-US" dirty="0" smtClean="0"/>
              <a:t>its propagation</a:t>
            </a:r>
            <a:r>
              <a:rPr lang="en-US" dirty="0"/>
              <a:t>. </a:t>
            </a:r>
            <a:endParaRPr lang="en-US" dirty="0" smtClean="0"/>
          </a:p>
          <a:p>
            <a:endParaRPr lang="en-US" dirty="0" smtClean="0"/>
          </a:p>
          <a:p>
            <a:r>
              <a:rPr lang="en-US" dirty="0" smtClean="0"/>
              <a:t>It </a:t>
            </a:r>
            <a:r>
              <a:rPr lang="en-US" dirty="0"/>
              <a:t>is also constant with respect to all inertial frames of reference. </a:t>
            </a:r>
            <a:endParaRPr lang="en-US" dirty="0" smtClean="0"/>
          </a:p>
          <a:p>
            <a:endParaRPr lang="en-US" dirty="0"/>
          </a:p>
          <a:p>
            <a:r>
              <a:rPr lang="en-US" dirty="0" smtClean="0"/>
              <a:t>Thus, experiments </a:t>
            </a:r>
            <a:r>
              <a:rPr lang="en-US" dirty="0"/>
              <a:t>help us to accept, indisputably, the following principle</a:t>
            </a:r>
            <a:r>
              <a:rPr lang="en-US" dirty="0" smtClean="0"/>
              <a:t>.</a:t>
            </a:r>
            <a:endParaRPr lang="en-US" dirty="0"/>
          </a:p>
        </p:txBody>
      </p:sp>
      <p:sp>
        <p:nvSpPr>
          <p:cNvPr id="5" name="Oval 4"/>
          <p:cNvSpPr/>
          <p:nvPr/>
        </p:nvSpPr>
        <p:spPr>
          <a:xfrm>
            <a:off x="179512" y="5229200"/>
            <a:ext cx="83529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The speed of light in free space is a universal constant</a:t>
            </a:r>
            <a:r>
              <a:rPr lang="en-US" dirty="0" smtClean="0"/>
              <a:t>.</a:t>
            </a:r>
            <a:endParaRPr lang="en-US" dirty="0"/>
          </a:p>
        </p:txBody>
      </p:sp>
    </p:spTree>
    <p:extLst>
      <p:ext uri="{BB962C8B-B14F-4D97-AF65-F5344CB8AC3E}">
        <p14:creationId xmlns:p14="http://schemas.microsoft.com/office/powerpoint/2010/main" val="147796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left)">
                                      <p:cBhvr>
                                        <p:cTn id="19" dur="500"/>
                                        <p:tgtEl>
                                          <p:spTgt spid="4">
                                            <p:txEl>
                                              <p:pRg st="4" end="4"/>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wipe(left)">
                                      <p:cBhvr>
                                        <p:cTn id="23" dur="500"/>
                                        <p:tgtEl>
                                          <p:spTgt spid="4">
                                            <p:txEl>
                                              <p:pRg st="6" end="6"/>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500"/>
                                        <p:tgtEl>
                                          <p:spTgt spid="4">
                                            <p:txEl>
                                              <p:pRg st="8" end="8"/>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Effect transition="in" filter="wipe(left)">
                                      <p:cBhvr>
                                        <p:cTn id="31" dur="500"/>
                                        <p:tgtEl>
                                          <p:spTgt spid="4">
                                            <p:txEl>
                                              <p:pRg st="10" end="10"/>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Effect transition="in" filter="wipe(left)">
                                      <p:cBhvr>
                                        <p:cTn id="35" dur="500"/>
                                        <p:tgtEl>
                                          <p:spTgt spid="4">
                                            <p:txEl>
                                              <p:pRg st="12" end="12"/>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Effect transition="in" filter="wipe(left)">
                                      <p:cBhvr>
                                        <p:cTn id="39" dur="500"/>
                                        <p:tgtEl>
                                          <p:spTgt spid="4">
                                            <p:txEl>
                                              <p:pRg st="14" end="1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95397" y="140032"/>
            <a:ext cx="23762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beginning of the twentieth century</a:t>
            </a:r>
            <a:endParaRPr lang="en-IN" dirty="0"/>
          </a:p>
        </p:txBody>
      </p:sp>
      <p:sp>
        <p:nvSpPr>
          <p:cNvPr id="5" name="Right Arrow 4"/>
          <p:cNvSpPr/>
          <p:nvPr/>
        </p:nvSpPr>
        <p:spPr>
          <a:xfrm rot="5400000">
            <a:off x="4176818" y="1233618"/>
            <a:ext cx="671500" cy="406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p:cNvSpPr/>
          <p:nvPr/>
        </p:nvSpPr>
        <p:spPr>
          <a:xfrm>
            <a:off x="2843808" y="1844824"/>
            <a:ext cx="334786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Two great and </a:t>
            </a:r>
            <a:r>
              <a:rPr lang="en-US" dirty="0" smtClean="0"/>
              <a:t>beautiful </a:t>
            </a:r>
            <a:r>
              <a:rPr lang="en-US" dirty="0" smtClean="0"/>
              <a:t>theories in Physical sciences</a:t>
            </a:r>
            <a:endParaRPr lang="en-IN" dirty="0"/>
          </a:p>
        </p:txBody>
      </p:sp>
      <p:sp>
        <p:nvSpPr>
          <p:cNvPr id="12" name="Right Arrow 11"/>
          <p:cNvSpPr/>
          <p:nvPr/>
        </p:nvSpPr>
        <p:spPr>
          <a:xfrm rot="8357731">
            <a:off x="2050042" y="3068546"/>
            <a:ext cx="1744247" cy="538370"/>
          </a:xfrm>
          <a:prstGeom prst="rightArrow">
            <a:avLst>
              <a:gd name="adj1" fmla="val 50000"/>
              <a:gd name="adj2" fmla="val 995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ounded Rectangle 12"/>
          <p:cNvSpPr/>
          <p:nvPr/>
        </p:nvSpPr>
        <p:spPr>
          <a:xfrm>
            <a:off x="899592" y="3933056"/>
            <a:ext cx="216024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Newtonian mechanics </a:t>
            </a:r>
            <a:endParaRPr lang="en-IN" dirty="0"/>
          </a:p>
        </p:txBody>
      </p:sp>
      <p:sp>
        <p:nvSpPr>
          <p:cNvPr id="15" name="Rounded Rectangle 14"/>
          <p:cNvSpPr/>
          <p:nvPr/>
        </p:nvSpPr>
        <p:spPr>
          <a:xfrm>
            <a:off x="5868144" y="3933056"/>
            <a:ext cx="216024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Electrodynamics</a:t>
            </a:r>
            <a:endParaRPr lang="en-IN" dirty="0"/>
          </a:p>
        </p:txBody>
      </p:sp>
      <p:sp>
        <p:nvSpPr>
          <p:cNvPr id="18" name="Right Arrow 17"/>
          <p:cNvSpPr/>
          <p:nvPr/>
        </p:nvSpPr>
        <p:spPr>
          <a:xfrm rot="2946871">
            <a:off x="5449336" y="2994225"/>
            <a:ext cx="1600962" cy="576064"/>
          </a:xfrm>
          <a:prstGeom prst="rightArrow">
            <a:avLst>
              <a:gd name="adj1" fmla="val 50000"/>
              <a:gd name="adj2" fmla="val 995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ounded Rectangle 18"/>
          <p:cNvSpPr/>
          <p:nvPr/>
        </p:nvSpPr>
        <p:spPr>
          <a:xfrm>
            <a:off x="1115616" y="4941168"/>
            <a:ext cx="72008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Both of </a:t>
            </a:r>
            <a:r>
              <a:rPr lang="en-IN" dirty="0" smtClean="0"/>
              <a:t>them </a:t>
            </a:r>
            <a:r>
              <a:rPr lang="en-US" dirty="0" smtClean="0"/>
              <a:t>gave </a:t>
            </a:r>
            <a:r>
              <a:rPr lang="en-US" dirty="0"/>
              <a:t>a unified explanation of countless physical phenomena</a:t>
            </a:r>
            <a:endParaRPr lang="en-IN" dirty="0"/>
          </a:p>
        </p:txBody>
      </p:sp>
      <p:sp>
        <p:nvSpPr>
          <p:cNvPr id="20" name="Oval 19"/>
          <p:cNvSpPr/>
          <p:nvPr/>
        </p:nvSpPr>
        <p:spPr>
          <a:xfrm>
            <a:off x="1115616" y="5826968"/>
            <a:ext cx="690313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Conceptual Contradiction with one another</a:t>
            </a:r>
            <a:r>
              <a:rPr lang="en-US" sz="2800" b="1" dirty="0" smtClean="0"/>
              <a:t>!!!!!</a:t>
            </a:r>
            <a:endParaRPr lang="en-IN" b="1" dirty="0"/>
          </a:p>
        </p:txBody>
      </p:sp>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4</a:t>
            </a:fld>
            <a:endParaRPr lang="en-IN"/>
          </a:p>
        </p:txBody>
      </p:sp>
    </p:spTree>
    <p:extLst>
      <p:ext uri="{BB962C8B-B14F-4D97-AF65-F5344CB8AC3E}">
        <p14:creationId xmlns:p14="http://schemas.microsoft.com/office/powerpoint/2010/main" val="48731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up)">
                                      <p:cBhvr>
                                        <p:cTn id="30" dur="500"/>
                                        <p:tgtEl>
                                          <p:spTgt spid="18"/>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32"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ircle(out)">
                                      <p:cBhvr>
                                        <p:cTn id="39" dur="20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2" grpId="0" animBg="1"/>
      <p:bldP spid="13" grpId="0" animBg="1"/>
      <p:bldP spid="15" grpId="0" animBg="1"/>
      <p:bldP spid="18" grpId="0" animBg="1"/>
      <p:bldP spid="19" grpId="0" animBg="1"/>
      <p:bldP spid="2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40</a:t>
            </a:fld>
            <a:endParaRPr lang="en-IN"/>
          </a:p>
        </p:txBody>
      </p:sp>
      <p:sp>
        <p:nvSpPr>
          <p:cNvPr id="4" name="Rectangle 3"/>
          <p:cNvSpPr/>
          <p:nvPr/>
        </p:nvSpPr>
        <p:spPr>
          <a:xfrm>
            <a:off x="395536" y="737984"/>
            <a:ext cx="8424936" cy="5355312"/>
          </a:xfrm>
          <a:prstGeom prst="rect">
            <a:avLst/>
          </a:prstGeom>
        </p:spPr>
        <p:txBody>
          <a:bodyPr wrap="square">
            <a:spAutoFit/>
          </a:bodyPr>
          <a:lstStyle/>
          <a:p>
            <a:r>
              <a:rPr lang="en-US" dirty="0"/>
              <a:t>This result </a:t>
            </a:r>
            <a:r>
              <a:rPr lang="en-US" dirty="0" smtClean="0"/>
              <a:t>contradicts </a:t>
            </a:r>
            <a:r>
              <a:rPr lang="en-US" dirty="0"/>
              <a:t>the Galilean principle of relativity. </a:t>
            </a:r>
            <a:endParaRPr lang="en-US" dirty="0" smtClean="0"/>
          </a:p>
          <a:p>
            <a:endParaRPr lang="en-US" dirty="0"/>
          </a:p>
          <a:p>
            <a:r>
              <a:rPr lang="en-US" dirty="0" smtClean="0"/>
              <a:t>At </a:t>
            </a:r>
            <a:r>
              <a:rPr lang="en-US" dirty="0"/>
              <a:t>the same time </a:t>
            </a:r>
            <a:r>
              <a:rPr lang="en-US" dirty="0" smtClean="0"/>
              <a:t>the laws </a:t>
            </a:r>
            <a:r>
              <a:rPr lang="en-US" dirty="0"/>
              <a:t>of electromagnetism are upheld by experiment. </a:t>
            </a:r>
            <a:endParaRPr lang="en-US" dirty="0" smtClean="0"/>
          </a:p>
          <a:p>
            <a:endParaRPr lang="en-US" dirty="0"/>
          </a:p>
          <a:p>
            <a:r>
              <a:rPr lang="en-US" dirty="0" smtClean="0"/>
              <a:t>Moreover </a:t>
            </a:r>
            <a:r>
              <a:rPr lang="en-US" dirty="0"/>
              <a:t>in certain </a:t>
            </a:r>
            <a:r>
              <a:rPr lang="en-US" dirty="0" smtClean="0"/>
              <a:t>other experiments </a:t>
            </a:r>
            <a:r>
              <a:rPr lang="en-US" dirty="0"/>
              <a:t>performed in the early twentieth </a:t>
            </a:r>
            <a:r>
              <a:rPr lang="en-US" dirty="0" smtClean="0"/>
              <a:t>century</a:t>
            </a:r>
          </a:p>
          <a:p>
            <a:r>
              <a:rPr lang="en-US" dirty="0" smtClean="0"/>
              <a:t>departures </a:t>
            </a:r>
            <a:r>
              <a:rPr lang="en-US" dirty="0"/>
              <a:t>from </a:t>
            </a:r>
            <a:r>
              <a:rPr lang="en-US" dirty="0" smtClean="0"/>
              <a:t>Newtonian mechanics </a:t>
            </a:r>
            <a:r>
              <a:rPr lang="en-US" dirty="0"/>
              <a:t>were observed. </a:t>
            </a:r>
            <a:endParaRPr lang="en-US" dirty="0" smtClean="0"/>
          </a:p>
          <a:p>
            <a:endParaRPr lang="en-US" dirty="0"/>
          </a:p>
          <a:p>
            <a:r>
              <a:rPr lang="en-US" dirty="0" smtClean="0"/>
              <a:t>In </a:t>
            </a:r>
            <a:r>
              <a:rPr lang="en-US" dirty="0"/>
              <a:t>1902, the motion of electrons (emitted by </a:t>
            </a:r>
            <a:r>
              <a:rPr lang="en-US" dirty="0" smtClean="0"/>
              <a:t>radioactive sources</a:t>
            </a:r>
            <a:r>
              <a:rPr lang="en-US" dirty="0"/>
              <a:t>) in electric </a:t>
            </a:r>
            <a:r>
              <a:rPr lang="en-US" dirty="0" smtClean="0"/>
              <a:t>and</a:t>
            </a:r>
          </a:p>
          <a:p>
            <a:r>
              <a:rPr lang="en-US" dirty="0" smtClean="0"/>
              <a:t>magnetic </a:t>
            </a:r>
            <a:r>
              <a:rPr lang="en-US" dirty="0"/>
              <a:t>fields was investigated experimentally. It was found </a:t>
            </a:r>
            <a:r>
              <a:rPr lang="en-US" dirty="0" smtClean="0"/>
              <a:t>that Newton's </a:t>
            </a:r>
            <a:r>
              <a:rPr lang="en-US" dirty="0"/>
              <a:t>second </a:t>
            </a:r>
            <a:r>
              <a:rPr lang="en-US" dirty="0" smtClean="0"/>
              <a:t>law</a:t>
            </a:r>
          </a:p>
          <a:p>
            <a:r>
              <a:rPr lang="en-US" dirty="0" smtClean="0"/>
              <a:t>did </a:t>
            </a:r>
            <a:r>
              <a:rPr lang="en-US" dirty="0"/>
              <a:t>not correctly describe the motion of these electrons </a:t>
            </a:r>
            <a:r>
              <a:rPr lang="en-US" dirty="0" smtClean="0"/>
              <a:t>which moved </a:t>
            </a:r>
            <a:r>
              <a:rPr lang="en-US" dirty="0"/>
              <a:t>with </a:t>
            </a:r>
            <a:r>
              <a:rPr lang="en-US" dirty="0" smtClean="0"/>
              <a:t>velocities</a:t>
            </a:r>
          </a:p>
          <a:p>
            <a:r>
              <a:rPr lang="en-US" dirty="0" smtClean="0"/>
              <a:t>close </a:t>
            </a:r>
            <a:r>
              <a:rPr lang="en-US" dirty="0"/>
              <a:t>to that of light. </a:t>
            </a:r>
            <a:endParaRPr lang="en-US" dirty="0" smtClean="0"/>
          </a:p>
          <a:p>
            <a:endParaRPr lang="en-US" dirty="0"/>
          </a:p>
          <a:p>
            <a:r>
              <a:rPr lang="en-US" dirty="0" smtClean="0"/>
              <a:t>To </a:t>
            </a:r>
            <a:r>
              <a:rPr lang="en-US" dirty="0"/>
              <a:t>sum up, we have found that the </a:t>
            </a:r>
            <a:r>
              <a:rPr lang="en-US" dirty="0" smtClean="0"/>
              <a:t>classical principle </a:t>
            </a:r>
            <a:r>
              <a:rPr lang="en-US" dirty="0"/>
              <a:t>of relativity is incompatible </a:t>
            </a:r>
            <a:r>
              <a:rPr lang="en-US" dirty="0" smtClean="0"/>
              <a:t>with</a:t>
            </a:r>
          </a:p>
          <a:p>
            <a:r>
              <a:rPr lang="en-US" dirty="0" smtClean="0"/>
              <a:t>the </a:t>
            </a:r>
            <a:r>
              <a:rPr lang="en-US" dirty="0"/>
              <a:t>laws of electromagnetism</a:t>
            </a:r>
            <a:r>
              <a:rPr lang="en-US" dirty="0" smtClean="0"/>
              <a:t>.</a:t>
            </a:r>
          </a:p>
          <a:p>
            <a:endParaRPr lang="en-US" dirty="0"/>
          </a:p>
          <a:p>
            <a:r>
              <a:rPr lang="en-US" dirty="0"/>
              <a:t>Michelson-Morley experiment fails to detect ether (i.e., an absolute frame of reference).</a:t>
            </a:r>
          </a:p>
          <a:p>
            <a:endParaRPr lang="en-US" dirty="0" smtClean="0"/>
          </a:p>
          <a:p>
            <a:r>
              <a:rPr lang="en-US" dirty="0" smtClean="0"/>
              <a:t>Thus</a:t>
            </a:r>
            <a:r>
              <a:rPr lang="en-US" dirty="0"/>
              <a:t>, the ether hypothesis is untenable. It is experimentally established that the </a:t>
            </a:r>
            <a:r>
              <a:rPr lang="en-US" dirty="0" smtClean="0"/>
              <a:t>speed</a:t>
            </a:r>
          </a:p>
          <a:p>
            <a:r>
              <a:rPr lang="en-US" dirty="0" smtClean="0"/>
              <a:t>of light</a:t>
            </a:r>
            <a:r>
              <a:rPr lang="en-US" dirty="0"/>
              <a:t>, in free space, is a constant</a:t>
            </a:r>
            <a:r>
              <a:rPr lang="en-US" dirty="0" smtClean="0"/>
              <a:t>.</a:t>
            </a:r>
          </a:p>
        </p:txBody>
      </p:sp>
    </p:spTree>
    <p:extLst>
      <p:ext uri="{BB962C8B-B14F-4D97-AF65-F5344CB8AC3E}">
        <p14:creationId xmlns:p14="http://schemas.microsoft.com/office/powerpoint/2010/main" val="84545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left)">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wipe(left)">
                                      <p:cBhvr>
                                        <p:cTn id="26" dur="500"/>
                                        <p:tgtEl>
                                          <p:spTgt spid="4">
                                            <p:txEl>
                                              <p:pRg st="7" end="7"/>
                                            </p:txEl>
                                          </p:spTgt>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left)">
                                      <p:cBhvr>
                                        <p:cTn id="30" dur="500"/>
                                        <p:tgtEl>
                                          <p:spTgt spid="4">
                                            <p:txEl>
                                              <p:pRg st="8" end="8"/>
                                            </p:txEl>
                                          </p:spTgt>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wipe(left)">
                                      <p:cBhvr>
                                        <p:cTn id="34" dur="500"/>
                                        <p:tgtEl>
                                          <p:spTgt spid="4">
                                            <p:txEl>
                                              <p:pRg st="9" end="9"/>
                                            </p:txEl>
                                          </p:spTgt>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ipe(left)">
                                      <p:cBhvr>
                                        <p:cTn id="38" dur="500"/>
                                        <p:tgtEl>
                                          <p:spTgt spid="4">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wipe(left)">
                                      <p:cBhvr>
                                        <p:cTn id="43" dur="500"/>
                                        <p:tgtEl>
                                          <p:spTgt spid="4">
                                            <p:txEl>
                                              <p:pRg st="12" end="12"/>
                                            </p:tx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wipe(left)">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wipe(left)">
                                      <p:cBhvr>
                                        <p:cTn id="52" dur="500"/>
                                        <p:tgtEl>
                                          <p:spTgt spid="4">
                                            <p:txEl>
                                              <p:pRg st="15" end="1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7" end="17"/>
                                            </p:txEl>
                                          </p:spTgt>
                                        </p:tgtEl>
                                        <p:attrNameLst>
                                          <p:attrName>style.visibility</p:attrName>
                                        </p:attrNameLst>
                                      </p:cBhvr>
                                      <p:to>
                                        <p:strVal val="visible"/>
                                      </p:to>
                                    </p:set>
                                    <p:animEffect transition="in" filter="wipe(left)">
                                      <p:cBhvr>
                                        <p:cTn id="57" dur="500"/>
                                        <p:tgtEl>
                                          <p:spTgt spid="4">
                                            <p:txEl>
                                              <p:pRg st="17" end="17"/>
                                            </p:txEl>
                                          </p:spTgt>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4">
                                            <p:txEl>
                                              <p:pRg st="18" end="18"/>
                                            </p:txEl>
                                          </p:spTgt>
                                        </p:tgtEl>
                                        <p:attrNameLst>
                                          <p:attrName>style.visibility</p:attrName>
                                        </p:attrNameLst>
                                      </p:cBhvr>
                                      <p:to>
                                        <p:strVal val="visible"/>
                                      </p:to>
                                    </p:set>
                                    <p:animEffect transition="in" filter="wipe(left)">
                                      <p:cBhvr>
                                        <p:cTn id="61"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41</a:t>
            </a:fld>
            <a:endParaRPr lang="en-IN"/>
          </a:p>
        </p:txBody>
      </p:sp>
      <p:sp>
        <p:nvSpPr>
          <p:cNvPr id="4" name="Rectangle 3"/>
          <p:cNvSpPr/>
          <p:nvPr/>
        </p:nvSpPr>
        <p:spPr>
          <a:xfrm>
            <a:off x="467544" y="476672"/>
            <a:ext cx="8064896" cy="2862322"/>
          </a:xfrm>
          <a:prstGeom prst="rect">
            <a:avLst/>
          </a:prstGeom>
        </p:spPr>
        <p:txBody>
          <a:bodyPr wrap="square">
            <a:spAutoFit/>
          </a:bodyPr>
          <a:lstStyle/>
          <a:p>
            <a:r>
              <a:rPr lang="en-US" dirty="0" smtClean="0"/>
              <a:t>Hence </a:t>
            </a:r>
            <a:r>
              <a:rPr lang="en-US" dirty="0"/>
              <a:t>we </a:t>
            </a:r>
            <a:r>
              <a:rPr lang="en-US" dirty="0" smtClean="0"/>
              <a:t>can see </a:t>
            </a:r>
            <a:r>
              <a:rPr lang="en-US" dirty="0"/>
              <a:t>that a relativity </a:t>
            </a:r>
            <a:r>
              <a:rPr lang="en-US" dirty="0" smtClean="0"/>
              <a:t>principle </a:t>
            </a:r>
            <a:r>
              <a:rPr lang="en-US" dirty="0"/>
              <a:t>applicable to both mechanics and </a:t>
            </a:r>
            <a:r>
              <a:rPr lang="en-US" dirty="0" smtClean="0"/>
              <a:t>to</a:t>
            </a:r>
          </a:p>
          <a:p>
            <a:r>
              <a:rPr lang="en-US" dirty="0" smtClean="0"/>
              <a:t>electromagnetism</a:t>
            </a:r>
            <a:r>
              <a:rPr lang="en-US" dirty="0"/>
              <a:t>, </a:t>
            </a:r>
            <a:r>
              <a:rPr lang="en-US" dirty="0" smtClean="0"/>
              <a:t>is operating</a:t>
            </a:r>
            <a:r>
              <a:rPr lang="en-US" dirty="0"/>
              <a:t>. </a:t>
            </a:r>
            <a:endParaRPr lang="en-US" dirty="0" smtClean="0"/>
          </a:p>
          <a:p>
            <a:endParaRPr lang="en-US" dirty="0"/>
          </a:p>
          <a:p>
            <a:r>
              <a:rPr lang="en-US" dirty="0" smtClean="0"/>
              <a:t>Clearly </a:t>
            </a:r>
            <a:r>
              <a:rPr lang="en-US" dirty="0"/>
              <a:t>it is </a:t>
            </a:r>
            <a:r>
              <a:rPr lang="en-US" dirty="0" smtClean="0"/>
              <a:t>not </a:t>
            </a:r>
            <a:r>
              <a:rPr lang="en-US" dirty="0"/>
              <a:t>,the Galilean principle, since that requires the speed of light </a:t>
            </a:r>
            <a:r>
              <a:rPr lang="en-US" dirty="0" smtClean="0"/>
              <a:t>to</a:t>
            </a:r>
          </a:p>
          <a:p>
            <a:r>
              <a:rPr lang="en-US" dirty="0" smtClean="0"/>
              <a:t>depend </a:t>
            </a:r>
            <a:r>
              <a:rPr lang="en-US" dirty="0"/>
              <a:t>on the frame of reference in which it is measured. </a:t>
            </a:r>
            <a:endParaRPr lang="en-US" dirty="0" smtClean="0"/>
          </a:p>
          <a:p>
            <a:endParaRPr lang="en-US" dirty="0"/>
          </a:p>
          <a:p>
            <a:r>
              <a:rPr lang="en-US" dirty="0" smtClean="0"/>
              <a:t>We </a:t>
            </a:r>
            <a:r>
              <a:rPr lang="en-US" dirty="0"/>
              <a:t>conclude that the </a:t>
            </a:r>
            <a:r>
              <a:rPr lang="en-US" dirty="0" smtClean="0"/>
              <a:t>Galilean transformations </a:t>
            </a:r>
            <a:r>
              <a:rPr lang="en-US" dirty="0"/>
              <a:t>should be replaced. </a:t>
            </a:r>
            <a:endParaRPr lang="en-US" dirty="0" smtClean="0"/>
          </a:p>
          <a:p>
            <a:endParaRPr lang="en-US" dirty="0"/>
          </a:p>
          <a:p>
            <a:r>
              <a:rPr lang="en-US" dirty="0" smtClean="0"/>
              <a:t>Hence</a:t>
            </a:r>
            <a:r>
              <a:rPr lang="en-US" dirty="0"/>
              <a:t>, the laws of mechanics, which are </a:t>
            </a:r>
            <a:r>
              <a:rPr lang="en-US" dirty="0" smtClean="0"/>
              <a:t>consistent with </a:t>
            </a:r>
            <a:r>
              <a:rPr lang="en-US" dirty="0"/>
              <a:t>these </a:t>
            </a:r>
            <a:r>
              <a:rPr lang="en-US" dirty="0" smtClean="0"/>
              <a:t>transformations,</a:t>
            </a:r>
          </a:p>
          <a:p>
            <a:r>
              <a:rPr lang="en-US" dirty="0" smtClean="0"/>
              <a:t>need </a:t>
            </a:r>
            <a:r>
              <a:rPr lang="en-US" dirty="0"/>
              <a:t>to be modified.</a:t>
            </a:r>
            <a:endParaRPr lang="en-IN" dirty="0"/>
          </a:p>
        </p:txBody>
      </p:sp>
      <p:sp>
        <p:nvSpPr>
          <p:cNvPr id="5" name="Oval 4"/>
          <p:cNvSpPr/>
          <p:nvPr/>
        </p:nvSpPr>
        <p:spPr>
          <a:xfrm>
            <a:off x="1043608" y="4941168"/>
            <a:ext cx="7488832"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t>Einstein's </a:t>
            </a:r>
            <a:r>
              <a:rPr lang="en-IN" sz="2000" b="1" dirty="0" smtClean="0"/>
              <a:t>special theory </a:t>
            </a:r>
            <a:r>
              <a:rPr lang="en-IN" sz="2000" b="1" dirty="0"/>
              <a:t>of relativity emerged</a:t>
            </a:r>
          </a:p>
        </p:txBody>
      </p:sp>
    </p:spTree>
    <p:extLst>
      <p:ext uri="{BB962C8B-B14F-4D97-AF65-F5344CB8AC3E}">
        <p14:creationId xmlns:p14="http://schemas.microsoft.com/office/powerpoint/2010/main" val="248302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left)">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left)">
                                      <p:cBhvr>
                                        <p:cTn id="30" dur="500"/>
                                        <p:tgtEl>
                                          <p:spTgt spid="4">
                                            <p:txEl>
                                              <p:pRg st="8" end="8"/>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wipe(left)">
                                      <p:cBhvr>
                                        <p:cTn id="34" dur="500"/>
                                        <p:tgtEl>
                                          <p:spTgt spid="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42</a:t>
            </a:fld>
            <a:endParaRPr lang="en-IN"/>
          </a:p>
        </p:txBody>
      </p:sp>
      <p:sp>
        <p:nvSpPr>
          <p:cNvPr id="4" name="Title 1"/>
          <p:cNvSpPr txBox="1">
            <a:spLocks/>
          </p:cNvSpPr>
          <p:nvPr/>
        </p:nvSpPr>
        <p:spPr>
          <a:xfrm>
            <a:off x="438150" y="243840"/>
            <a:ext cx="7886700" cy="9972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Numerical problems on </a:t>
            </a:r>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STR</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136872" y="2348880"/>
            <a:ext cx="4870255" cy="646331"/>
          </a:xfrm>
          <a:prstGeom prst="rect">
            <a:avLst/>
          </a:prstGeom>
          <a:noFill/>
        </p:spPr>
        <p:txBody>
          <a:bodyPr wrap="square" rtlCol="0">
            <a:spAutoFit/>
          </a:bodyPr>
          <a:lstStyle/>
          <a:p>
            <a:r>
              <a:rPr lang="en-IN" dirty="0" smtClean="0"/>
              <a:t>A separate problem set is available along with this video lecture.</a:t>
            </a:r>
            <a:endParaRPr lang="en-IN" dirty="0"/>
          </a:p>
        </p:txBody>
      </p:sp>
    </p:spTree>
    <p:extLst>
      <p:ext uri="{BB962C8B-B14F-4D97-AF65-F5344CB8AC3E}">
        <p14:creationId xmlns:p14="http://schemas.microsoft.com/office/powerpoint/2010/main" val="642723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43</a:t>
            </a:fld>
            <a:endParaRPr lang="en-IN"/>
          </a:p>
        </p:txBody>
      </p:sp>
      <p:sp>
        <p:nvSpPr>
          <p:cNvPr id="4" name="Oval 3"/>
          <p:cNvSpPr/>
          <p:nvPr/>
        </p:nvSpPr>
        <p:spPr>
          <a:xfrm>
            <a:off x="3124200" y="2204864"/>
            <a:ext cx="3680048" cy="17281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400" b="1" dirty="0" smtClean="0"/>
              <a:t>Thank You</a:t>
            </a:r>
            <a:endParaRPr lang="en-IN" sz="4400" b="1" dirty="0"/>
          </a:p>
        </p:txBody>
      </p:sp>
    </p:spTree>
    <p:extLst>
      <p:ext uri="{BB962C8B-B14F-4D97-AF65-F5344CB8AC3E}">
        <p14:creationId xmlns:p14="http://schemas.microsoft.com/office/powerpoint/2010/main" val="416998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71800" y="260648"/>
            <a:ext cx="3312368"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What was this </a:t>
            </a:r>
            <a:r>
              <a:rPr lang="en-IN" sz="3600" dirty="0" smtClean="0"/>
              <a:t>contradiction</a:t>
            </a:r>
            <a:r>
              <a:rPr lang="en-IN" sz="3600" dirty="0"/>
              <a:t>?</a:t>
            </a:r>
            <a:endParaRPr lang="en-IN" dirty="0"/>
          </a:p>
        </p:txBody>
      </p:sp>
      <p:sp>
        <p:nvSpPr>
          <p:cNvPr id="5" name="Rounded Rectangle 4"/>
          <p:cNvSpPr/>
          <p:nvPr/>
        </p:nvSpPr>
        <p:spPr>
          <a:xfrm>
            <a:off x="2051720" y="1484784"/>
            <a:ext cx="4752528" cy="914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How was</a:t>
            </a:r>
            <a:r>
              <a:rPr lang="en-IN" b="1" dirty="0" smtClean="0"/>
              <a:t> </a:t>
            </a:r>
            <a:r>
              <a:rPr lang="en-IN" dirty="0" smtClean="0"/>
              <a:t>this </a:t>
            </a:r>
          </a:p>
          <a:p>
            <a:pPr algn="ctr"/>
            <a:r>
              <a:rPr lang="en-IN" sz="3600" dirty="0" smtClean="0"/>
              <a:t>contradiction resolved?</a:t>
            </a:r>
            <a:endParaRPr lang="en-IN" sz="2800" dirty="0"/>
          </a:p>
        </p:txBody>
      </p:sp>
      <p:sp>
        <p:nvSpPr>
          <p:cNvPr id="8" name="Oval 7"/>
          <p:cNvSpPr/>
          <p:nvPr/>
        </p:nvSpPr>
        <p:spPr>
          <a:xfrm>
            <a:off x="2411760" y="2564904"/>
            <a:ext cx="396044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Albert </a:t>
            </a:r>
            <a:r>
              <a:rPr lang="en-US" sz="2800" b="1" dirty="0" smtClean="0"/>
              <a:t>Einstein</a:t>
            </a:r>
          </a:p>
          <a:p>
            <a:pPr algn="ctr"/>
            <a:r>
              <a:rPr lang="en-US" sz="1600" dirty="0" smtClean="0"/>
              <a:t>resolved the contradictions</a:t>
            </a:r>
            <a:endParaRPr lang="en-IN" sz="2800" dirty="0"/>
          </a:p>
        </p:txBody>
      </p:sp>
      <p:sp>
        <p:nvSpPr>
          <p:cNvPr id="9" name="Rounded Rectangle 8"/>
          <p:cNvSpPr/>
          <p:nvPr/>
        </p:nvSpPr>
        <p:spPr>
          <a:xfrm>
            <a:off x="1403648" y="3594720"/>
            <a:ext cx="5976664"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formulated a new theory based on two new principles</a:t>
            </a:r>
          </a:p>
        </p:txBody>
      </p:sp>
      <p:sp>
        <p:nvSpPr>
          <p:cNvPr id="11" name="Oval 10"/>
          <p:cNvSpPr/>
          <p:nvPr/>
        </p:nvSpPr>
        <p:spPr>
          <a:xfrm>
            <a:off x="1403648" y="4674840"/>
            <a:ext cx="6048672"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Leading to new view of space and time</a:t>
            </a:r>
            <a:endParaRPr lang="en-IN" dirty="0"/>
          </a:p>
        </p:txBody>
      </p:sp>
      <p:sp>
        <p:nvSpPr>
          <p:cNvPr id="12" name="Rounded Rectangle 11"/>
          <p:cNvSpPr/>
          <p:nvPr/>
        </p:nvSpPr>
        <p:spPr>
          <a:xfrm>
            <a:off x="1547664" y="5805264"/>
            <a:ext cx="56886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New Mechanics that replaces the Newtonian one</a:t>
            </a:r>
            <a:endParaRPr lang="en-IN" dirty="0"/>
          </a:p>
        </p:txBody>
      </p:sp>
      <p:sp>
        <p:nvSpPr>
          <p:cNvPr id="2" name="Footer Placeholder 1"/>
          <p:cNvSpPr>
            <a:spLocks noGrp="1"/>
          </p:cNvSpPr>
          <p:nvPr>
            <p:ph type="ftr" sz="quarter" idx="11"/>
          </p:nvPr>
        </p:nvSpPr>
        <p:spPr/>
        <p:txBody>
          <a:bodyPr/>
          <a:lstStyle/>
          <a:p>
            <a:r>
              <a:rPr lang="en-IN" smtClean="0"/>
              <a:t>Dr. S. Chattopadhyay</a:t>
            </a:r>
            <a:endParaRPr lang="en-IN"/>
          </a:p>
        </p:txBody>
      </p:sp>
      <p:sp>
        <p:nvSpPr>
          <p:cNvPr id="3" name="Slide Number Placeholder 2"/>
          <p:cNvSpPr>
            <a:spLocks noGrp="1"/>
          </p:cNvSpPr>
          <p:nvPr>
            <p:ph type="sldNum" sz="quarter" idx="12"/>
          </p:nvPr>
        </p:nvSpPr>
        <p:spPr/>
        <p:txBody>
          <a:bodyPr/>
          <a:lstStyle/>
          <a:p>
            <a:fld id="{1B5DA7C4-0D5C-422D-907A-D77AED73A7AA}" type="slidenum">
              <a:rPr lang="en-IN" smtClean="0"/>
              <a:t>5</a:t>
            </a:fld>
            <a:endParaRPr lang="en-IN"/>
          </a:p>
        </p:txBody>
      </p:sp>
    </p:spTree>
    <p:extLst>
      <p:ext uri="{BB962C8B-B14F-4D97-AF65-F5344CB8AC3E}">
        <p14:creationId xmlns:p14="http://schemas.microsoft.com/office/powerpoint/2010/main" val="397176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508768" y="234355"/>
            <a:ext cx="25033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Newtonian mechanics </a:t>
            </a:r>
            <a:endParaRPr lang="en-IN" dirty="0"/>
          </a:p>
        </p:txBody>
      </p:sp>
      <p:sp>
        <p:nvSpPr>
          <p:cNvPr id="4" name="Oval 3"/>
          <p:cNvSpPr/>
          <p:nvPr/>
        </p:nvSpPr>
        <p:spPr>
          <a:xfrm>
            <a:off x="2627784" y="1340768"/>
            <a:ext cx="446449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inertial frames of reference</a:t>
            </a:r>
            <a:endParaRPr lang="en-IN" dirty="0"/>
          </a:p>
        </p:txBody>
      </p:sp>
      <p:sp>
        <p:nvSpPr>
          <p:cNvPr id="5" name="Rounded Rectangle 4"/>
          <p:cNvSpPr/>
          <p:nvPr/>
        </p:nvSpPr>
        <p:spPr>
          <a:xfrm>
            <a:off x="1115616" y="2413338"/>
            <a:ext cx="7200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Newton's laws of motion are the same in all inertial frames of referenc</a:t>
            </a:r>
            <a:r>
              <a:rPr lang="en-US" dirty="0"/>
              <a:t>e</a:t>
            </a:r>
            <a:endParaRPr lang="en-IN" dirty="0"/>
          </a:p>
        </p:txBody>
      </p:sp>
      <p:sp>
        <p:nvSpPr>
          <p:cNvPr id="6" name="Rectangle 5"/>
          <p:cNvSpPr/>
          <p:nvPr/>
        </p:nvSpPr>
        <p:spPr>
          <a:xfrm>
            <a:off x="4283968" y="3820040"/>
            <a:ext cx="4572000" cy="2585323"/>
          </a:xfrm>
          <a:prstGeom prst="rect">
            <a:avLst/>
          </a:prstGeom>
        </p:spPr>
        <p:txBody>
          <a:bodyPr>
            <a:spAutoFit/>
          </a:bodyPr>
          <a:lstStyle/>
          <a:p>
            <a:r>
              <a:rPr lang="en-US" dirty="0" smtClean="0">
                <a:latin typeface="High Tower Text" pitchFamily="18" charset="0"/>
              </a:rPr>
              <a:t>Throw a </a:t>
            </a:r>
            <a:r>
              <a:rPr lang="en-US" b="1" dirty="0" smtClean="0">
                <a:latin typeface="High Tower Text" pitchFamily="18" charset="0"/>
              </a:rPr>
              <a:t>ball </a:t>
            </a:r>
            <a:r>
              <a:rPr lang="en-US" dirty="0" smtClean="0">
                <a:latin typeface="High Tower Text" pitchFamily="18" charset="0"/>
              </a:rPr>
              <a:t>up </a:t>
            </a:r>
            <a:r>
              <a:rPr lang="en-US" dirty="0">
                <a:latin typeface="High Tower Text" pitchFamily="18" charset="0"/>
              </a:rPr>
              <a:t>in the air while riding in </a:t>
            </a:r>
            <a:r>
              <a:rPr lang="en-US" dirty="0" smtClean="0">
                <a:latin typeface="High Tower Text" pitchFamily="18" charset="0"/>
              </a:rPr>
              <a:t>a aero-plane  </a:t>
            </a:r>
            <a:r>
              <a:rPr lang="en-US" dirty="0">
                <a:latin typeface="High Tower Text" pitchFamily="18" charset="0"/>
              </a:rPr>
              <a:t>the bodies move just </a:t>
            </a:r>
            <a:r>
              <a:rPr lang="en-US" b="1" dirty="0">
                <a:latin typeface="High Tower Text" pitchFamily="18" charset="0"/>
              </a:rPr>
              <a:t>as </a:t>
            </a:r>
            <a:r>
              <a:rPr lang="en-US" dirty="0">
                <a:latin typeface="High Tower Text" pitchFamily="18" charset="0"/>
              </a:rPr>
              <a:t>they do </a:t>
            </a:r>
            <a:r>
              <a:rPr lang="en-US" dirty="0" smtClean="0">
                <a:latin typeface="High Tower Text" pitchFamily="18" charset="0"/>
              </a:rPr>
              <a:t>on </a:t>
            </a:r>
            <a:r>
              <a:rPr lang="en-US" b="1" dirty="0" smtClean="0">
                <a:latin typeface="High Tower Text" pitchFamily="18" charset="0"/>
              </a:rPr>
              <a:t>earth</a:t>
            </a:r>
            <a:r>
              <a:rPr lang="en-US" b="1" dirty="0">
                <a:latin typeface="High Tower Text" pitchFamily="18" charset="0"/>
              </a:rPr>
              <a:t>. </a:t>
            </a:r>
            <a:endParaRPr lang="en-US" b="1" dirty="0" smtClean="0">
              <a:latin typeface="High Tower Text" pitchFamily="18" charset="0"/>
            </a:endParaRPr>
          </a:p>
          <a:p>
            <a:endParaRPr lang="en-US" b="1" dirty="0">
              <a:latin typeface="High Tower Text" pitchFamily="18" charset="0"/>
            </a:endParaRPr>
          </a:p>
          <a:p>
            <a:r>
              <a:rPr lang="en-US" dirty="0" smtClean="0">
                <a:latin typeface="High Tower Text" pitchFamily="18" charset="0"/>
              </a:rPr>
              <a:t>Both </a:t>
            </a:r>
            <a:r>
              <a:rPr lang="en-US" dirty="0">
                <a:latin typeface="High Tower Text" pitchFamily="18" charset="0"/>
              </a:rPr>
              <a:t>Galileo and Newton were deeply aware </a:t>
            </a:r>
            <a:r>
              <a:rPr lang="en-US" dirty="0" smtClean="0">
                <a:latin typeface="High Tower Text" pitchFamily="18" charset="0"/>
              </a:rPr>
              <a:t>of this </a:t>
            </a:r>
            <a:r>
              <a:rPr lang="en-US" dirty="0">
                <a:latin typeface="High Tower Text" pitchFamily="18" charset="0"/>
              </a:rPr>
              <a:t>principle that the laws </a:t>
            </a:r>
            <a:r>
              <a:rPr lang="en-US" dirty="0" smtClean="0">
                <a:latin typeface="High Tower Text" pitchFamily="18" charset="0"/>
              </a:rPr>
              <a:t>of mechanics </a:t>
            </a:r>
            <a:r>
              <a:rPr lang="en-US" dirty="0">
                <a:latin typeface="High Tower Text" pitchFamily="18" charset="0"/>
              </a:rPr>
              <a:t>are the same in all inertial reference </a:t>
            </a:r>
            <a:r>
              <a:rPr lang="en-US" dirty="0" smtClean="0">
                <a:latin typeface="High Tower Text" pitchFamily="18" charset="0"/>
              </a:rPr>
              <a:t>frames.</a:t>
            </a:r>
          </a:p>
          <a:p>
            <a:endParaRPr lang="en-US" dirty="0" smtClean="0">
              <a:latin typeface="High Tower Text" pitchFamily="18" charset="0"/>
            </a:endParaRPr>
          </a:p>
          <a:p>
            <a:r>
              <a:rPr lang="en-US" dirty="0" smtClean="0">
                <a:latin typeface="High Tower Text" pitchFamily="18" charset="0"/>
              </a:rPr>
              <a:t>This </a:t>
            </a:r>
            <a:r>
              <a:rPr lang="en-US" dirty="0">
                <a:latin typeface="High Tower Text" pitchFamily="18" charset="0"/>
              </a:rPr>
              <a:t>is the classical principle </a:t>
            </a:r>
            <a:r>
              <a:rPr lang="en-US" dirty="0" smtClean="0">
                <a:latin typeface="High Tower Text" pitchFamily="18" charset="0"/>
              </a:rPr>
              <a:t>of </a:t>
            </a:r>
            <a:r>
              <a:rPr lang="en-IN" dirty="0" smtClean="0">
                <a:latin typeface="High Tower Text" pitchFamily="18" charset="0"/>
              </a:rPr>
              <a:t>relativity</a:t>
            </a:r>
            <a:r>
              <a:rPr lang="en-IN" dirty="0">
                <a:latin typeface="High Tower Text" pitchFamily="18" charset="0"/>
              </a:rPr>
              <a:t>.</a:t>
            </a:r>
          </a:p>
        </p:txBody>
      </p:sp>
      <p:sp>
        <p:nvSpPr>
          <p:cNvPr id="9" name="Rounded Rectangle 8"/>
          <p:cNvSpPr/>
          <p:nvPr/>
        </p:nvSpPr>
        <p:spPr>
          <a:xfrm>
            <a:off x="4139952" y="3820040"/>
            <a:ext cx="4536504" cy="2489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Now what the boy standing on the ground will see?</a:t>
            </a:r>
            <a:endParaRPr lang="en-IN" sz="2800" b="1"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96" y="3453193"/>
            <a:ext cx="2681184" cy="2928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smtClean="0"/>
              <a:t>Dr. S. Chattopadhyay</a:t>
            </a:r>
            <a:endParaRPr lang="en-IN"/>
          </a:p>
        </p:txBody>
      </p:sp>
      <p:sp>
        <p:nvSpPr>
          <p:cNvPr id="8" name="Slide Number Placeholder 7"/>
          <p:cNvSpPr>
            <a:spLocks noGrp="1"/>
          </p:cNvSpPr>
          <p:nvPr>
            <p:ph type="sldNum" sz="quarter" idx="12"/>
          </p:nvPr>
        </p:nvSpPr>
        <p:spPr/>
        <p:txBody>
          <a:bodyPr/>
          <a:lstStyle/>
          <a:p>
            <a:fld id="{1B5DA7C4-0D5C-422D-907A-D77AED73A7AA}" type="slidenum">
              <a:rPr lang="en-IN" smtClean="0"/>
              <a:t>6</a:t>
            </a:fld>
            <a:endParaRPr lang="en-IN"/>
          </a:p>
        </p:txBody>
      </p:sp>
    </p:spTree>
    <p:extLst>
      <p:ext uri="{BB962C8B-B14F-4D97-AF65-F5344CB8AC3E}">
        <p14:creationId xmlns:p14="http://schemas.microsoft.com/office/powerpoint/2010/main" val="9072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50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barn(inVertical)">
                                      <p:cBhvr>
                                        <p:cTn id="29" dur="500"/>
                                        <p:tgtEl>
                                          <p:spTgt spid="6">
                                            <p:txEl>
                                              <p:pRg st="0" end="0"/>
                                            </p:txEl>
                                          </p:spTgt>
                                        </p:tgtEl>
                                      </p:cBhvr>
                                    </p:animEffect>
                                  </p:childTnLst>
                                </p:cTn>
                              </p:par>
                            </p:childTnLst>
                          </p:cTn>
                        </p:par>
                        <p:par>
                          <p:cTn id="30" fill="hold">
                            <p:stCondLst>
                              <p:cond delay="1000"/>
                            </p:stCondLst>
                            <p:childTnLst>
                              <p:par>
                                <p:cTn id="31" presetID="16" presetClass="entr" presetSubtype="21" fill="hold" grpId="0" nodeType="afterEffect">
                                  <p:stCondLst>
                                    <p:cond delay="50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barn(inVertical)">
                                      <p:cBhvr>
                                        <p:cTn id="33" dur="500"/>
                                        <p:tgtEl>
                                          <p:spTgt spid="6">
                                            <p:txEl>
                                              <p:pRg st="2" end="2"/>
                                            </p:txEl>
                                          </p:spTgt>
                                        </p:tgtEl>
                                      </p:cBhvr>
                                    </p:animEffect>
                                  </p:childTnLst>
                                </p:cTn>
                              </p:par>
                            </p:childTnLst>
                          </p:cTn>
                        </p:par>
                        <p:par>
                          <p:cTn id="34" fill="hold">
                            <p:stCondLst>
                              <p:cond delay="2000"/>
                            </p:stCondLst>
                            <p:childTnLst>
                              <p:par>
                                <p:cTn id="35" presetID="16" presetClass="entr" presetSubtype="21" fill="hold" grpId="0" nodeType="afterEffect">
                                  <p:stCondLst>
                                    <p:cond delay="50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arn(inVertical)">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xit" presetSubtype="21" fill="hold" grpId="1" nodeType="clickEffect">
                                  <p:stCondLst>
                                    <p:cond delay="0"/>
                                  </p:stCondLst>
                                  <p:childTnLst>
                                    <p:animEffect transition="out" filter="barn(inVertical)">
                                      <p:cBhvr>
                                        <p:cTn id="41" dur="500"/>
                                        <p:tgtEl>
                                          <p:spTgt spid="6">
                                            <p:txEl>
                                              <p:pRg st="0" end="0"/>
                                            </p:txEl>
                                          </p:spTgt>
                                        </p:tgtEl>
                                      </p:cBhvr>
                                    </p:animEffect>
                                    <p:set>
                                      <p:cBhvr>
                                        <p:cTn id="42" dur="1" fill="hold">
                                          <p:stCondLst>
                                            <p:cond delay="499"/>
                                          </p:stCondLst>
                                        </p:cTn>
                                        <p:tgtEl>
                                          <p:spTgt spid="6">
                                            <p:txEl>
                                              <p:pRg st="0" end="0"/>
                                            </p:txEl>
                                          </p:spTgt>
                                        </p:tgtEl>
                                        <p:attrNameLst>
                                          <p:attrName>style.visibility</p:attrName>
                                        </p:attrNameLst>
                                      </p:cBhvr>
                                      <p:to>
                                        <p:strVal val="hidden"/>
                                      </p:to>
                                    </p:set>
                                  </p:childTnLst>
                                </p:cTn>
                              </p:par>
                              <p:par>
                                <p:cTn id="43" presetID="16" presetClass="exit" presetSubtype="21" fill="hold" grpId="1" nodeType="withEffect">
                                  <p:stCondLst>
                                    <p:cond delay="0"/>
                                  </p:stCondLst>
                                  <p:childTnLst>
                                    <p:animEffect transition="out" filter="barn(inVertical)">
                                      <p:cBhvr>
                                        <p:cTn id="44" dur="500"/>
                                        <p:tgtEl>
                                          <p:spTgt spid="6">
                                            <p:txEl>
                                              <p:pRg st="2" end="2"/>
                                            </p:txEl>
                                          </p:spTgt>
                                        </p:tgtEl>
                                      </p:cBhvr>
                                    </p:animEffect>
                                    <p:set>
                                      <p:cBhvr>
                                        <p:cTn id="45" dur="1" fill="hold">
                                          <p:stCondLst>
                                            <p:cond delay="499"/>
                                          </p:stCondLst>
                                        </p:cTn>
                                        <p:tgtEl>
                                          <p:spTgt spid="6">
                                            <p:txEl>
                                              <p:pRg st="2" end="2"/>
                                            </p:txEl>
                                          </p:spTgt>
                                        </p:tgtEl>
                                        <p:attrNameLst>
                                          <p:attrName>style.visibility</p:attrName>
                                        </p:attrNameLst>
                                      </p:cBhvr>
                                      <p:to>
                                        <p:strVal val="hidden"/>
                                      </p:to>
                                    </p:set>
                                  </p:childTnLst>
                                </p:cTn>
                              </p:par>
                              <p:par>
                                <p:cTn id="46" presetID="16" presetClass="exit" presetSubtype="21" fill="hold" grpId="1" nodeType="withEffect">
                                  <p:stCondLst>
                                    <p:cond delay="0"/>
                                  </p:stCondLst>
                                  <p:childTnLst>
                                    <p:animEffect transition="out" filter="barn(inVertical)">
                                      <p:cBhvr>
                                        <p:cTn id="47" dur="500"/>
                                        <p:tgtEl>
                                          <p:spTgt spid="6">
                                            <p:txEl>
                                              <p:pRg st="4" end="4"/>
                                            </p:txEl>
                                          </p:spTgt>
                                        </p:tgtEl>
                                      </p:cBhvr>
                                    </p:animEffect>
                                    <p:set>
                                      <p:cBhvr>
                                        <p:cTn id="48" dur="1" fill="hold">
                                          <p:stCondLst>
                                            <p:cond delay="499"/>
                                          </p:stCondLst>
                                        </p:cTn>
                                        <p:tgtEl>
                                          <p:spTgt spid="6">
                                            <p:txEl>
                                              <p:pRg st="4" end="4"/>
                                            </p:txEl>
                                          </p:spTgt>
                                        </p:tgtEl>
                                        <p:attrNameLst>
                                          <p:attrName>style.visibility</p:attrName>
                                        </p:attrNameLst>
                                      </p:cBhvr>
                                      <p:to>
                                        <p:strVal val="hidden"/>
                                      </p:to>
                                    </p:set>
                                  </p:childTnLst>
                                </p:cTn>
                              </p:par>
                              <p:par>
                                <p:cTn id="49" presetID="16" presetClass="entr" presetSubtype="21"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arn(inVertical)">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uiExpand="1" build="p" advAuto="500"/>
      <p:bldP spid="6" grpId="1" build="allAtOnce"/>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60648"/>
            <a:ext cx="75608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Newtonian Mechanics was highly successful in describing motion in the</a:t>
            </a:r>
          </a:p>
          <a:p>
            <a:r>
              <a:rPr lang="en-US" dirty="0"/>
              <a:t>world of our </a:t>
            </a:r>
            <a:r>
              <a:rPr lang="en-US" dirty="0" smtClean="0"/>
              <a:t>everyday </a:t>
            </a:r>
            <a:r>
              <a:rPr lang="en-US" dirty="0"/>
              <a:t>experiences.</a:t>
            </a:r>
            <a:endParaRPr lang="en-IN" dirty="0"/>
          </a:p>
        </p:txBody>
      </p:sp>
      <p:sp>
        <p:nvSpPr>
          <p:cNvPr id="3" name="Oval 2"/>
          <p:cNvSpPr/>
          <p:nvPr/>
        </p:nvSpPr>
        <p:spPr>
          <a:xfrm>
            <a:off x="755576" y="1268760"/>
            <a:ext cx="777686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the need for re-examining the same in the context of </a:t>
            </a:r>
          </a:p>
          <a:p>
            <a:pPr algn="ctr"/>
            <a:r>
              <a:rPr lang="en-US" sz="2800" dirty="0" smtClean="0"/>
              <a:t>relativity?</a:t>
            </a:r>
            <a:endParaRPr lang="en-IN" dirty="0"/>
          </a:p>
        </p:txBody>
      </p:sp>
      <p:sp>
        <p:nvSpPr>
          <p:cNvPr id="4" name="Rounded Rectangle 3"/>
          <p:cNvSpPr/>
          <p:nvPr/>
        </p:nvSpPr>
        <p:spPr>
          <a:xfrm>
            <a:off x="827584" y="2564904"/>
            <a:ext cx="75608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 of the classical </a:t>
            </a:r>
            <a:r>
              <a:rPr lang="en-US" dirty="0"/>
              <a:t>principle of </a:t>
            </a:r>
            <a:r>
              <a:rPr lang="en-US" dirty="0" smtClean="0"/>
              <a:t>relativity to explain the </a:t>
            </a:r>
            <a:r>
              <a:rPr lang="en-US" dirty="0"/>
              <a:t>propagation of electromagnetic </a:t>
            </a:r>
            <a:r>
              <a:rPr lang="en-US" dirty="0" smtClean="0"/>
              <a:t>wave results in certain </a:t>
            </a:r>
            <a:r>
              <a:rPr lang="en-US" dirty="0" smtClean="0"/>
              <a:t>inconsistences.</a:t>
            </a:r>
            <a:endParaRPr lang="en-IN" dirty="0"/>
          </a:p>
        </p:txBody>
      </p:sp>
      <p:sp>
        <p:nvSpPr>
          <p:cNvPr id="5" name="Oval 4"/>
          <p:cNvSpPr/>
          <p:nvPr/>
        </p:nvSpPr>
        <p:spPr>
          <a:xfrm>
            <a:off x="1113535" y="3573016"/>
            <a:ext cx="6914849"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We will </a:t>
            </a:r>
            <a:r>
              <a:rPr lang="en-US" dirty="0"/>
              <a:t>learn about some of </a:t>
            </a:r>
            <a:r>
              <a:rPr lang="en-US" dirty="0" smtClean="0"/>
              <a:t>these inconsistencies. </a:t>
            </a:r>
            <a:endParaRPr lang="en-IN" dirty="0"/>
          </a:p>
        </p:txBody>
      </p:sp>
      <p:sp>
        <p:nvSpPr>
          <p:cNvPr id="6" name="Rounded Rectangle 5"/>
          <p:cNvSpPr/>
          <p:nvPr/>
        </p:nvSpPr>
        <p:spPr>
          <a:xfrm>
            <a:off x="899592" y="4509120"/>
            <a:ext cx="749091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Newtonian relativistic world view could not easily incorporate the laws of </a:t>
            </a:r>
            <a:r>
              <a:rPr lang="en-US" dirty="0" smtClean="0"/>
              <a:t>electromagnetism</a:t>
            </a:r>
            <a:endParaRPr lang="en-IN" dirty="0"/>
          </a:p>
        </p:txBody>
      </p:sp>
      <p:sp>
        <p:nvSpPr>
          <p:cNvPr id="7" name="Oval 6"/>
          <p:cNvSpPr/>
          <p:nvPr/>
        </p:nvSpPr>
        <p:spPr>
          <a:xfrm>
            <a:off x="2627784" y="5589240"/>
            <a:ext cx="4464496"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a:t>
            </a:r>
            <a:r>
              <a:rPr lang="en-US" dirty="0"/>
              <a:t>question is: </a:t>
            </a:r>
            <a:endParaRPr lang="en-US" dirty="0" smtClean="0"/>
          </a:p>
          <a:p>
            <a:pPr algn="ctr"/>
            <a:r>
              <a:rPr lang="en-US" sz="2800" dirty="0" smtClean="0"/>
              <a:t>What </a:t>
            </a:r>
            <a:r>
              <a:rPr lang="en-US" sz="2800" dirty="0"/>
              <a:t>replaced it?</a:t>
            </a:r>
            <a:endParaRPr lang="en-IN" sz="2800" dirty="0"/>
          </a:p>
        </p:txBody>
      </p:sp>
      <p:sp>
        <p:nvSpPr>
          <p:cNvPr id="8" name="Footer Placeholder 7"/>
          <p:cNvSpPr>
            <a:spLocks noGrp="1"/>
          </p:cNvSpPr>
          <p:nvPr>
            <p:ph type="ftr" sz="quarter" idx="11"/>
          </p:nvPr>
        </p:nvSpPr>
        <p:spPr/>
        <p:txBody>
          <a:bodyPr/>
          <a:lstStyle/>
          <a:p>
            <a:r>
              <a:rPr lang="en-IN" smtClean="0"/>
              <a:t>Dr. S. Chattopadhyay</a:t>
            </a:r>
            <a:endParaRPr lang="en-IN"/>
          </a:p>
        </p:txBody>
      </p:sp>
      <p:sp>
        <p:nvSpPr>
          <p:cNvPr id="9" name="Slide Number Placeholder 8"/>
          <p:cNvSpPr>
            <a:spLocks noGrp="1"/>
          </p:cNvSpPr>
          <p:nvPr>
            <p:ph type="sldNum" sz="quarter" idx="12"/>
          </p:nvPr>
        </p:nvSpPr>
        <p:spPr/>
        <p:txBody>
          <a:bodyPr/>
          <a:lstStyle/>
          <a:p>
            <a:fld id="{1B5DA7C4-0D5C-422D-907A-D77AED73A7AA}" type="slidenum">
              <a:rPr lang="en-IN" smtClean="0"/>
              <a:t>7</a:t>
            </a:fld>
            <a:endParaRPr lang="en-IN"/>
          </a:p>
        </p:txBody>
      </p:sp>
    </p:spTree>
    <p:extLst>
      <p:ext uri="{BB962C8B-B14F-4D97-AF65-F5344CB8AC3E}">
        <p14:creationId xmlns:p14="http://schemas.microsoft.com/office/powerpoint/2010/main" val="272041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4888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It </a:t>
            </a:r>
            <a:r>
              <a:rPr lang="en-IN" dirty="0" smtClean="0"/>
              <a:t>was </a:t>
            </a:r>
            <a:r>
              <a:rPr lang="en-US" dirty="0" smtClean="0"/>
              <a:t>replaced </a:t>
            </a:r>
            <a:r>
              <a:rPr lang="en-US" dirty="0"/>
              <a:t>by a radically different way </a:t>
            </a:r>
            <a:r>
              <a:rPr lang="en-US" dirty="0" smtClean="0"/>
              <a:t>of understanding </a:t>
            </a:r>
            <a:r>
              <a:rPr lang="en-US" dirty="0"/>
              <a:t>the </a:t>
            </a:r>
            <a:r>
              <a:rPr lang="en-US" dirty="0" smtClean="0"/>
              <a:t>world</a:t>
            </a:r>
            <a:endParaRPr lang="en-IN" dirty="0"/>
          </a:p>
        </p:txBody>
      </p:sp>
      <p:sp>
        <p:nvSpPr>
          <p:cNvPr id="3" name="Rounded Rectangle 2"/>
          <p:cNvSpPr/>
          <p:nvPr/>
        </p:nvSpPr>
        <p:spPr>
          <a:xfrm>
            <a:off x="1259632" y="1700808"/>
            <a:ext cx="6264696"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1905 </a:t>
            </a:r>
            <a:r>
              <a:rPr lang="en-US" sz="2400" dirty="0"/>
              <a:t>Albert </a:t>
            </a:r>
            <a:r>
              <a:rPr lang="en-US" sz="2400" dirty="0" smtClean="0"/>
              <a:t>Einstein</a:t>
            </a:r>
            <a:r>
              <a:rPr lang="en-US" dirty="0" smtClean="0"/>
              <a:t> </a:t>
            </a:r>
            <a:r>
              <a:rPr lang="en-US" dirty="0"/>
              <a:t>proposed his </a:t>
            </a:r>
            <a:endParaRPr lang="en-US" dirty="0" smtClean="0"/>
          </a:p>
          <a:p>
            <a:pPr algn="ctr"/>
            <a:r>
              <a:rPr lang="en-US" sz="3200" b="1" dirty="0" smtClean="0"/>
              <a:t>special </a:t>
            </a:r>
            <a:r>
              <a:rPr lang="en-US" sz="3200" b="1" dirty="0"/>
              <a:t>theory of relativity</a:t>
            </a:r>
            <a:endParaRPr lang="en-IN" sz="3200" b="1" dirty="0"/>
          </a:p>
        </p:txBody>
      </p:sp>
      <p:sp>
        <p:nvSpPr>
          <p:cNvPr id="5" name="Round Diagonal Corner Rectangle 4"/>
          <p:cNvSpPr/>
          <p:nvPr/>
        </p:nvSpPr>
        <p:spPr>
          <a:xfrm>
            <a:off x="1115616" y="2874640"/>
            <a:ext cx="6768752" cy="9144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Einstein was not the first to introduce </a:t>
            </a:r>
            <a:r>
              <a:rPr lang="en-IN" dirty="0"/>
              <a:t>relativistic notions in physics.</a:t>
            </a:r>
          </a:p>
        </p:txBody>
      </p:sp>
      <p:sp>
        <p:nvSpPr>
          <p:cNvPr id="6" name="Oval 5"/>
          <p:cNvSpPr/>
          <p:nvPr/>
        </p:nvSpPr>
        <p:spPr>
          <a:xfrm>
            <a:off x="2195736" y="3933056"/>
            <a:ext cx="4752528"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Then what special had he does?</a:t>
            </a:r>
            <a:endParaRPr lang="en-IN" dirty="0"/>
          </a:p>
        </p:txBody>
      </p:sp>
      <p:sp>
        <p:nvSpPr>
          <p:cNvPr id="7" name="Rounded Rectangle 6"/>
          <p:cNvSpPr/>
          <p:nvPr/>
        </p:nvSpPr>
        <p:spPr>
          <a:xfrm>
            <a:off x="1308030" y="5157192"/>
            <a:ext cx="643232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Generalized </a:t>
            </a:r>
            <a:r>
              <a:rPr lang="en-US" dirty="0"/>
              <a:t>the classical notion </a:t>
            </a:r>
            <a:r>
              <a:rPr lang="en-US" dirty="0" smtClean="0"/>
              <a:t>of relativity </a:t>
            </a:r>
            <a:r>
              <a:rPr lang="en-US" dirty="0"/>
              <a:t>(applicable only </a:t>
            </a:r>
            <a:r>
              <a:rPr lang="en-US" dirty="0" smtClean="0"/>
              <a:t>for </a:t>
            </a:r>
            <a:r>
              <a:rPr lang="en-US" dirty="0"/>
              <a:t>mechanics) to all physical phenomena</a:t>
            </a:r>
            <a:endParaRPr lang="en-IN" dirty="0"/>
          </a:p>
        </p:txBody>
      </p:sp>
      <p:sp>
        <p:nvSpPr>
          <p:cNvPr id="4" name="Footer Placeholder 3"/>
          <p:cNvSpPr>
            <a:spLocks noGrp="1"/>
          </p:cNvSpPr>
          <p:nvPr>
            <p:ph type="ftr" sz="quarter" idx="11"/>
          </p:nvPr>
        </p:nvSpPr>
        <p:spPr/>
        <p:txBody>
          <a:bodyPr/>
          <a:lstStyle/>
          <a:p>
            <a:r>
              <a:rPr lang="en-IN" smtClean="0"/>
              <a:t>Dr. S. Chattopadhyay</a:t>
            </a:r>
            <a:endParaRPr lang="en-IN"/>
          </a:p>
        </p:txBody>
      </p:sp>
      <p:sp>
        <p:nvSpPr>
          <p:cNvPr id="8" name="Slide Number Placeholder 7"/>
          <p:cNvSpPr>
            <a:spLocks noGrp="1"/>
          </p:cNvSpPr>
          <p:nvPr>
            <p:ph type="sldNum" sz="quarter" idx="12"/>
          </p:nvPr>
        </p:nvSpPr>
        <p:spPr/>
        <p:txBody>
          <a:bodyPr/>
          <a:lstStyle/>
          <a:p>
            <a:fld id="{1B5DA7C4-0D5C-422D-907A-D77AED73A7AA}" type="slidenum">
              <a:rPr lang="en-IN" smtClean="0"/>
              <a:t>8</a:t>
            </a:fld>
            <a:endParaRPr lang="en-IN"/>
          </a:p>
        </p:txBody>
      </p:sp>
    </p:spTree>
    <p:extLst>
      <p:ext uri="{BB962C8B-B14F-4D97-AF65-F5344CB8AC3E}">
        <p14:creationId xmlns:p14="http://schemas.microsoft.com/office/powerpoint/2010/main" val="428984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11760" y="260648"/>
            <a:ext cx="41764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a:t>CLASSICAL RELATIVITY</a:t>
            </a:r>
            <a:endParaRPr lang="en-IN" sz="3200" dirty="0"/>
          </a:p>
        </p:txBody>
      </p:sp>
      <p:sp>
        <p:nvSpPr>
          <p:cNvPr id="4" name="Rectangle 3"/>
          <p:cNvSpPr/>
          <p:nvPr/>
        </p:nvSpPr>
        <p:spPr>
          <a:xfrm>
            <a:off x="395536" y="1340768"/>
            <a:ext cx="80648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Let us begin by considering a physical event</a:t>
            </a:r>
            <a:r>
              <a:rPr lang="en-US" b="1" dirty="0"/>
              <a:t> </a:t>
            </a:r>
            <a:r>
              <a:rPr lang="en-US" dirty="0" smtClean="0"/>
              <a:t>i.e.,</a:t>
            </a:r>
            <a:r>
              <a:rPr lang="en-US" b="1" dirty="0" smtClean="0"/>
              <a:t> </a:t>
            </a:r>
            <a:r>
              <a:rPr lang="en-US" dirty="0"/>
              <a:t>something that happens at a point in space and at an instant in time.</a:t>
            </a:r>
            <a:endParaRPr lang="en-IN" dirty="0"/>
          </a:p>
        </p:txBody>
      </p:sp>
      <p:sp>
        <p:nvSpPr>
          <p:cNvPr id="7" name="Rounded Rectangle 6"/>
          <p:cNvSpPr/>
          <p:nvPr/>
        </p:nvSpPr>
        <p:spPr>
          <a:xfrm>
            <a:off x="395536" y="2442592"/>
            <a:ext cx="280831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Where did it take</a:t>
            </a:r>
            <a:r>
              <a:rPr lang="en-US" b="1" dirty="0"/>
              <a:t> </a:t>
            </a:r>
            <a:r>
              <a:rPr lang="en-US" dirty="0"/>
              <a:t>place</a:t>
            </a:r>
            <a:r>
              <a:rPr lang="en-US" dirty="0" smtClean="0"/>
              <a:t>?</a:t>
            </a:r>
            <a:endParaRPr lang="en-US" dirty="0"/>
          </a:p>
        </p:txBody>
      </p:sp>
      <p:sp>
        <p:nvSpPr>
          <p:cNvPr id="9" name="Rounded Rectangle 8"/>
          <p:cNvSpPr/>
          <p:nvPr/>
        </p:nvSpPr>
        <p:spPr>
          <a:xfrm>
            <a:off x="5580112" y="2420888"/>
            <a:ext cx="280831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When </a:t>
            </a:r>
            <a:r>
              <a:rPr lang="en-US" dirty="0"/>
              <a:t>did it take</a:t>
            </a:r>
            <a:r>
              <a:rPr lang="en-US" b="1" dirty="0"/>
              <a:t> </a:t>
            </a:r>
            <a:r>
              <a:rPr lang="en-US" dirty="0"/>
              <a:t>place</a:t>
            </a:r>
            <a:r>
              <a:rPr lang="en-US" dirty="0" smtClean="0"/>
              <a:t>?</a:t>
            </a:r>
            <a:endParaRPr lang="en-US" dirty="0"/>
          </a:p>
        </p:txBody>
      </p:sp>
      <p:sp>
        <p:nvSpPr>
          <p:cNvPr id="10" name="Rounded Rectangle 9"/>
          <p:cNvSpPr/>
          <p:nvPr/>
        </p:nvSpPr>
        <p:spPr>
          <a:xfrm>
            <a:off x="395536" y="3429000"/>
            <a:ext cx="8136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we specify </a:t>
            </a:r>
            <a:r>
              <a:rPr lang="en-US" b="1" dirty="0"/>
              <a:t>an </a:t>
            </a:r>
            <a:r>
              <a:rPr lang="en-US" dirty="0"/>
              <a:t>event by </a:t>
            </a:r>
            <a:r>
              <a:rPr lang="en-US" dirty="0" smtClean="0"/>
              <a:t>four measurements </a:t>
            </a:r>
            <a:r>
              <a:rPr lang="en-US" dirty="0"/>
              <a:t>in a particular frame of reference - three for the </a:t>
            </a:r>
            <a:r>
              <a:rPr lang="en-US" dirty="0" smtClean="0"/>
              <a:t>position, say (x, y, z) in Cartesian coordinates and </a:t>
            </a:r>
            <a:r>
              <a:rPr lang="en-US" dirty="0"/>
              <a:t>one for </a:t>
            </a:r>
            <a:r>
              <a:rPr lang="en-US" dirty="0" smtClean="0"/>
              <a:t>the </a:t>
            </a:r>
            <a:r>
              <a:rPr lang="en-IN" dirty="0" smtClean="0"/>
              <a:t>time </a:t>
            </a:r>
            <a:r>
              <a:rPr lang="en-IN" i="1" dirty="0" smtClean="0"/>
              <a:t>t.</a:t>
            </a:r>
            <a:endParaRPr lang="en-IN" dirty="0"/>
          </a:p>
        </p:txBody>
      </p:sp>
      <p:sp>
        <p:nvSpPr>
          <p:cNvPr id="11" name="Rounded Rectangle 10"/>
          <p:cNvSpPr/>
          <p:nvPr/>
        </p:nvSpPr>
        <p:spPr>
          <a:xfrm>
            <a:off x="467544" y="4465990"/>
            <a:ext cx="80648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smtClean="0"/>
              <a:t>The</a:t>
            </a:r>
            <a:r>
              <a:rPr lang="en-US" b="1" i="1" dirty="0" smtClean="0"/>
              <a:t> </a:t>
            </a:r>
            <a:r>
              <a:rPr lang="en-US" dirty="0"/>
              <a:t>four numbers </a:t>
            </a:r>
            <a:r>
              <a:rPr lang="en-US" sz="2000" dirty="0" smtClean="0"/>
              <a:t>(x, y, z, t)</a:t>
            </a:r>
            <a:r>
              <a:rPr lang="en-US" b="1" dirty="0" smtClean="0"/>
              <a:t> </a:t>
            </a:r>
            <a:r>
              <a:rPr lang="en-US" dirty="0" smtClean="0"/>
              <a:t>specify </a:t>
            </a:r>
            <a:r>
              <a:rPr lang="en-US" dirty="0"/>
              <a:t>t</a:t>
            </a:r>
            <a:r>
              <a:rPr lang="en-US" dirty="0" smtClean="0"/>
              <a:t>he </a:t>
            </a:r>
            <a:r>
              <a:rPr lang="en-US" dirty="0"/>
              <a:t>event in that reference frame: the first three numbers specify its position </a:t>
            </a:r>
            <a:r>
              <a:rPr lang="en-US" dirty="0" smtClean="0"/>
              <a:t>and the</a:t>
            </a:r>
            <a:r>
              <a:rPr lang="en-US" b="1" dirty="0" smtClean="0"/>
              <a:t> </a:t>
            </a:r>
            <a:r>
              <a:rPr lang="en-US" dirty="0" smtClean="0"/>
              <a:t>forth is the </a:t>
            </a:r>
            <a:r>
              <a:rPr lang="en-US" dirty="0"/>
              <a:t>time at which it occurred.</a:t>
            </a:r>
            <a:endParaRPr lang="en-IN" dirty="0"/>
          </a:p>
        </p:txBody>
      </p:sp>
      <p:sp>
        <p:nvSpPr>
          <p:cNvPr id="12" name="Rounded Rectangle 11"/>
          <p:cNvSpPr/>
          <p:nvPr/>
        </p:nvSpPr>
        <p:spPr>
          <a:xfrm>
            <a:off x="395536" y="5528858"/>
            <a:ext cx="828092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We</a:t>
            </a:r>
            <a:r>
              <a:rPr lang="en-US" b="1" dirty="0" smtClean="0"/>
              <a:t> </a:t>
            </a:r>
            <a:r>
              <a:rPr lang="en-US" dirty="0"/>
              <a:t>must </a:t>
            </a:r>
            <a:r>
              <a:rPr lang="en-US" dirty="0" smtClean="0"/>
              <a:t>first establish </a:t>
            </a:r>
            <a:r>
              <a:rPr lang="en-US" dirty="0"/>
              <a:t>a frame of reference to</a:t>
            </a:r>
            <a:r>
              <a:rPr lang="en-US" b="1" dirty="0"/>
              <a:t> </a:t>
            </a:r>
            <a:r>
              <a:rPr lang="en-US" dirty="0"/>
              <a:t>accurately describe where and when</a:t>
            </a:r>
          </a:p>
          <a:p>
            <a:r>
              <a:rPr lang="en-IN" dirty="0"/>
              <a:t>an event happens.</a:t>
            </a:r>
          </a:p>
        </p:txBody>
      </p:sp>
      <p:sp>
        <p:nvSpPr>
          <p:cNvPr id="3" name="Footer Placeholder 2"/>
          <p:cNvSpPr>
            <a:spLocks noGrp="1"/>
          </p:cNvSpPr>
          <p:nvPr>
            <p:ph type="ftr" sz="quarter" idx="11"/>
          </p:nvPr>
        </p:nvSpPr>
        <p:spPr/>
        <p:txBody>
          <a:bodyPr/>
          <a:lstStyle/>
          <a:p>
            <a:r>
              <a:rPr lang="en-IN" smtClean="0"/>
              <a:t>Dr. S. Chattopadhyay</a:t>
            </a:r>
            <a:endParaRPr lang="en-IN"/>
          </a:p>
        </p:txBody>
      </p:sp>
      <p:sp>
        <p:nvSpPr>
          <p:cNvPr id="5" name="Slide Number Placeholder 4"/>
          <p:cNvSpPr>
            <a:spLocks noGrp="1"/>
          </p:cNvSpPr>
          <p:nvPr>
            <p:ph type="sldNum" sz="quarter" idx="12"/>
          </p:nvPr>
        </p:nvSpPr>
        <p:spPr/>
        <p:txBody>
          <a:bodyPr/>
          <a:lstStyle/>
          <a:p>
            <a:fld id="{1B5DA7C4-0D5C-422D-907A-D77AED73A7AA}" type="slidenum">
              <a:rPr lang="en-IN" smtClean="0"/>
              <a:t>9</a:t>
            </a:fld>
            <a:endParaRPr lang="en-IN"/>
          </a:p>
        </p:txBody>
      </p:sp>
    </p:spTree>
    <p:extLst>
      <p:ext uri="{BB962C8B-B14F-4D97-AF65-F5344CB8AC3E}">
        <p14:creationId xmlns:p14="http://schemas.microsoft.com/office/powerpoint/2010/main" val="151174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randombar(horizont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randombar(horizont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9" grpId="0" animBg="1"/>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2810</TotalTime>
  <Words>3806</Words>
  <Application>Microsoft Office PowerPoint</Application>
  <PresentationFormat>On-screen Show (4:3)</PresentationFormat>
  <Paragraphs>550</Paragraphs>
  <Slides>43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SimSun</vt:lpstr>
      <vt:lpstr>Arial</vt:lpstr>
      <vt:lpstr>Bell MT</vt:lpstr>
      <vt:lpstr>Bradley Hand ITC</vt:lpstr>
      <vt:lpstr>Calibri</vt:lpstr>
      <vt:lpstr>Cambria Math</vt:lpstr>
      <vt:lpstr>High Tower Text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Indra Ggandhi National Open University Subject: Physics Paper: PHE-11 Block:1; The Special Theory of Relativity Unit: 1; Emergence of Special Relativity</dc:title>
  <dc:creator>Soubhik Chattopadhyay</dc:creator>
  <cp:lastModifiedBy>Soubhik Chattopadhyay</cp:lastModifiedBy>
  <cp:revision>146</cp:revision>
  <dcterms:created xsi:type="dcterms:W3CDTF">2020-07-21T07:42:40Z</dcterms:created>
  <dcterms:modified xsi:type="dcterms:W3CDTF">2023-04-24T09:15:40Z</dcterms:modified>
</cp:coreProperties>
</file>